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76" r:id="rId4"/>
    <p:sldId id="277" r:id="rId5"/>
    <p:sldId id="278" r:id="rId6"/>
    <p:sldId id="290" r:id="rId7"/>
    <p:sldId id="279" r:id="rId8"/>
    <p:sldId id="291" r:id="rId9"/>
    <p:sldId id="274" r:id="rId10"/>
    <p:sldId id="259" r:id="rId11"/>
    <p:sldId id="282" r:id="rId12"/>
    <p:sldId id="292" r:id="rId13"/>
    <p:sldId id="289" r:id="rId14"/>
    <p:sldId id="286" r:id="rId15"/>
    <p:sldId id="284" r:id="rId16"/>
    <p:sldId id="287" r:id="rId17"/>
    <p:sldId id="293" r:id="rId18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5973" autoAdjust="0"/>
    <p:restoredTop sz="94689" autoAdjust="0"/>
  </p:normalViewPr>
  <p:slideViewPr>
    <p:cSldViewPr>
      <p:cViewPr>
        <p:scale>
          <a:sx n="100" d="100"/>
          <a:sy n="100" d="100"/>
        </p:scale>
        <p:origin x="-72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292" y="-120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/>
      <c:barChart>
        <c:barDir val="col"/>
        <c:grouping val="clustered"/>
        <c:ser>
          <c:idx val="0"/>
          <c:order val="0"/>
          <c:tx>
            <c:strRef>
              <c:f>Sheet1!$E$2</c:f>
              <c:strCache>
                <c:ptCount val="1"/>
                <c:pt idx="0">
                  <c:v>normal</c:v>
                </c:pt>
              </c:strCache>
            </c:strRef>
          </c:tx>
          <c:cat>
            <c:strRef>
              <c:f>Sheet1!$D$3:$D$7</c:f>
              <c:strCache>
                <c:ptCount val="5"/>
                <c:pt idx="0">
                  <c:v>/j/</c:v>
                </c:pt>
                <c:pt idx="1">
                  <c:v>/u/</c:v>
                </c:pt>
                <c:pt idx="2">
                  <c:v>/m/</c:v>
                </c:pt>
                <c:pt idx="3">
                  <c:v>/p/</c:v>
                </c:pt>
                <c:pt idx="4">
                  <c:v>/t/</c:v>
                </c:pt>
              </c:strCache>
            </c:strRef>
          </c:cat>
          <c:val>
            <c:numRef>
              <c:f>Sheet1!$E$3:$E$7</c:f>
              <c:numCache>
                <c:formatCode>General</c:formatCode>
                <c:ptCount val="5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30</c:v>
                </c:pt>
                <c:pt idx="4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Sheet1!$F$2</c:f>
              <c:strCache>
                <c:ptCount val="1"/>
                <c:pt idx="0">
                  <c:v>SLI</c:v>
                </c:pt>
              </c:strCache>
            </c:strRef>
          </c:tx>
          <c:cat>
            <c:strRef>
              <c:f>Sheet1!$D$3:$D$7</c:f>
              <c:strCache>
                <c:ptCount val="5"/>
                <c:pt idx="0">
                  <c:v>/j/</c:v>
                </c:pt>
                <c:pt idx="1">
                  <c:v>/u/</c:v>
                </c:pt>
                <c:pt idx="2">
                  <c:v>/m/</c:v>
                </c:pt>
                <c:pt idx="3">
                  <c:v>/p/</c:v>
                </c:pt>
                <c:pt idx="4">
                  <c:v>/t/</c:v>
                </c:pt>
              </c:strCache>
            </c:strRef>
          </c:cat>
          <c:val>
            <c:numRef>
              <c:f>Sheet1!$F$3:$F$7</c:f>
              <c:numCache>
                <c:formatCode>General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3.3</c:v>
                </c:pt>
              </c:numCache>
            </c:numRef>
          </c:val>
        </c:ser>
        <c:gapWidth val="21"/>
        <c:overlap val="79"/>
        <c:axId val="46876160"/>
        <c:axId val="46877696"/>
      </c:barChart>
      <c:catAx>
        <c:axId val="46876160"/>
        <c:scaling>
          <c:orientation val="minMax"/>
        </c:scaling>
        <c:axPos val="b"/>
        <c:tickLblPos val="nextTo"/>
        <c:txPr>
          <a:bodyPr rot="0" vert="horz"/>
          <a:lstStyle/>
          <a:p>
            <a: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lbertus Medium" pitchFamily="34" charset="0"/>
              </a:defRPr>
            </a:pPr>
            <a:endParaRPr lang="en-US"/>
          </a:p>
        </c:txPr>
        <c:crossAx val="46877696"/>
        <c:crosses val="autoZero"/>
        <c:auto val="1"/>
        <c:lblAlgn val="ctr"/>
        <c:lblOffset val="100"/>
        <c:tickLblSkip val="1"/>
      </c:catAx>
      <c:valAx>
        <c:axId val="468776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>
                <a:solidFill>
                  <a:schemeClr val="bg1">
                    <a:lumMod val="50000"/>
                  </a:schemeClr>
                </a:solidFill>
              </a:defRPr>
            </a:pPr>
            <a:endParaRPr lang="en-US"/>
          </a:p>
        </c:txPr>
        <c:crossAx val="468761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683735266783838"/>
          <c:y val="0.17082249490893289"/>
          <c:w val="0.33886175342087882"/>
          <c:h val="0.65413974051077484"/>
        </c:manualLayout>
      </c:layout>
      <c:txPr>
        <a:bodyPr/>
        <a:lstStyle/>
        <a:p>
          <a:pPr>
            <a:defRPr sz="1800"/>
          </a:pPr>
          <a:endParaRPr lang="en-US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2A8E373-6E9F-428A-8493-4583263E113B}" type="datetimeFigureOut">
              <a:rPr lang="en-US"/>
              <a:pPr>
                <a:defRPr/>
              </a:pPr>
              <a:t>12/10/2008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21CFEFE-55C9-4201-915E-EBCB868478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472D22A-8CC5-47E3-ADE3-7BD7423BC463}" type="datetimeFigureOut">
              <a:rPr lang="en-US"/>
              <a:pPr>
                <a:defRPr/>
              </a:pPr>
              <a:t>12/10/2008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A240AD7-0D0D-4BCA-A381-09BE35C5F9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D00D1C-9A67-4B5B-9BD2-ABF09FD0C139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999A062-20E7-4362-A886-685590632F32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B6E25A-00B1-40CC-B318-72A2AFB663ED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9D1DCDC-1D6F-4863-81A2-BB9FD0C2B547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462498D-40EE-492F-BD6C-DB636DB9CB7D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EEA84DF-B129-4205-9C0D-99B0B6C28E5C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F669A20-4768-40EF-889A-51D235CB1589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868BBE-912C-4485-8473-4D53F79D8C5C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0B140EC-103E-4F30-A25F-B75DD00D686B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FCEC6C-1AFD-460D-B801-E6642A360A3C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38CBA1-3176-4409-8BD8-C4649F87F9C8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2AACC9-F62C-4B12-AE85-EC515F3D37FA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C0F5CC-E8E9-4D7D-95C0-701801F4843B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E5462D-5A67-4BD9-BA8C-DC915596BEF7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BB614DC-5451-452A-BAF4-E13719E24EFB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3754E4E-6060-43D1-B1C4-8E9355221CFE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9687E3D-0FC9-4A6C-ADC7-CABBF2989CBC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3A0D0BD-C09F-4DC4-BAE3-E3168FD0D483}" type="datetimeFigureOut">
              <a:rPr lang="en-US"/>
              <a:pPr>
                <a:defRPr/>
              </a:pPr>
              <a:t>12/10/2008</a:t>
            </a:fld>
            <a:endParaRPr lang="en-GB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0019E11-32B8-4036-BB3F-E73C702A8E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76AE9-CF02-408A-8F42-C2EE303FA0B5}" type="datetimeFigureOut">
              <a:rPr lang="en-US"/>
              <a:pPr>
                <a:defRPr/>
              </a:pPr>
              <a:t>12/10/2008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41B53-03F9-4818-A8D2-D95F416FF2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C0C76-933C-49C6-B1AC-B7AA871CCAFC}" type="datetimeFigureOut">
              <a:rPr lang="en-US"/>
              <a:pPr>
                <a:defRPr/>
              </a:pPr>
              <a:t>12/10/2008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CC96A-70B4-426C-A1B5-76C781DC04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69594-70C0-417E-949D-431D6CDBDD1A}" type="datetimeFigureOut">
              <a:rPr lang="en-US"/>
              <a:pPr>
                <a:defRPr/>
              </a:pPr>
              <a:t>12/10/2008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BFCEF-F144-4839-849D-5ED3AF6DEF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6D97B-8285-4520-B039-CD1CD0B78E2E}" type="datetimeFigureOut">
              <a:rPr lang="en-US"/>
              <a:pPr>
                <a:defRPr/>
              </a:pPr>
              <a:t>12/10/2008</a:t>
            </a:fld>
            <a:endParaRPr lang="en-GB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5C457A0-0D3A-45CF-A92A-152BE60F9F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0A3A5F3-B4B9-46F0-909E-7BC49630F671}" type="datetimeFigureOut">
              <a:rPr lang="en-US"/>
              <a:pPr>
                <a:defRPr/>
              </a:pPr>
              <a:t>12/10/2008</a:t>
            </a:fld>
            <a:endParaRPr lang="en-GB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0BD6A27-105F-4AF1-BC95-A3700BAB03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9AE4D0C-45B8-4414-A39D-F07B8952182C}" type="datetimeFigureOut">
              <a:rPr lang="en-US"/>
              <a:pPr>
                <a:defRPr/>
              </a:pPr>
              <a:t>12/10/2008</a:t>
            </a:fld>
            <a:endParaRPr lang="en-GB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309E0AC-6954-4632-AC18-A2031F713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DC563-10B7-49F0-8DC1-78B32FBC2EE9}" type="datetimeFigureOut">
              <a:rPr lang="en-US"/>
              <a:pPr>
                <a:defRPr/>
              </a:pPr>
              <a:t>12/10/2008</a:t>
            </a:fld>
            <a:endParaRPr lang="en-GB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DACF3-817C-4101-BDF3-52FB0E986E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E731F-C6BB-42CA-BC12-782DC4E3B75B}" type="datetimeFigureOut">
              <a:rPr lang="en-US"/>
              <a:pPr>
                <a:defRPr/>
              </a:pPr>
              <a:t>12/10/2008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B069119-2378-412C-B8E8-781E2A099F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76DCF-A134-4FFA-800F-7CB4983EAC05}" type="datetimeFigureOut">
              <a:rPr lang="en-US"/>
              <a:pPr>
                <a:defRPr/>
              </a:pPr>
              <a:t>12/10/2008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7CEA0-E6CB-4082-B749-6C6F7566DB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F93E06D-1DD1-4430-BD0B-60A97B336552}" type="datetimeFigureOut">
              <a:rPr lang="en-US"/>
              <a:pPr>
                <a:defRPr/>
              </a:pPr>
              <a:t>12/10/2008</a:t>
            </a:fld>
            <a:endParaRPr lang="en-GB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0D93A2FB-1B41-4F6A-9183-801FD066FC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E2485DA-832B-49D9-A560-29453F37F6E6}" type="datetimeFigureOut">
              <a:rPr lang="en-US"/>
              <a:pPr>
                <a:defRPr/>
              </a:pPr>
              <a:t>12/10/2008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8BD80D67-61C1-48CE-908B-36D4EE1551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3" r:id="rId1"/>
    <p:sldLayoutId id="2147484159" r:id="rId2"/>
    <p:sldLayoutId id="2147484164" r:id="rId3"/>
    <p:sldLayoutId id="2147484165" r:id="rId4"/>
    <p:sldLayoutId id="2147484166" r:id="rId5"/>
    <p:sldLayoutId id="2147484160" r:id="rId6"/>
    <p:sldLayoutId id="2147484167" r:id="rId7"/>
    <p:sldLayoutId id="2147484161" r:id="rId8"/>
    <p:sldLayoutId id="2147484168" r:id="rId9"/>
    <p:sldLayoutId id="2147484162" r:id="rId10"/>
    <p:sldLayoutId id="2147484169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85813"/>
            <a:ext cx="9144000" cy="3786187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800" dirty="0" smtClean="0"/>
              <a:t>A Connectionist model </a:t>
            </a:r>
            <a:br>
              <a:rPr lang="en-GB" sz="4800" dirty="0" smtClean="0"/>
            </a:br>
            <a:r>
              <a:rPr lang="en-GB" sz="4800" dirty="0" smtClean="0"/>
              <a:t>of</a:t>
            </a:r>
            <a:br>
              <a:rPr lang="en-GB" sz="4800" dirty="0" smtClean="0"/>
            </a:br>
            <a:r>
              <a:rPr lang="en-GB" sz="4800" dirty="0" smtClean="0"/>
              <a:t> English inflectional morphology</a:t>
            </a:r>
            <a:endParaRPr lang="en-GB" sz="4800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722313" y="5786438"/>
            <a:ext cx="7778750" cy="1071562"/>
          </a:xfrm>
        </p:spPr>
        <p:txBody>
          <a:bodyPr/>
          <a:lstStyle/>
          <a:p>
            <a:pPr algn="ctr"/>
            <a:endParaRPr lang="en-GB" smtClean="0"/>
          </a:p>
          <a:p>
            <a:pPr algn="ctr"/>
            <a:r>
              <a:rPr lang="en-GB" sz="3600" baseline="-25000" smtClean="0"/>
              <a:t>        Themis Karaminis, 09-May-2008</a:t>
            </a:r>
          </a:p>
          <a:p>
            <a:endParaRPr lang="en-GB" smtClean="0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8688" y="6122988"/>
            <a:ext cx="1785937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2700" y="6043613"/>
            <a:ext cx="2557463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875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9174163" cy="990600"/>
          </a:xfrm>
        </p:spPr>
        <p:txBody>
          <a:bodyPr/>
          <a:lstStyle/>
          <a:p>
            <a:r>
              <a:rPr lang="en-GB" sz="3800" smtClean="0"/>
              <a:t>MIG: Training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388350" cy="5043488"/>
          </a:xfrm>
        </p:spPr>
        <p:txBody>
          <a:bodyPr/>
          <a:lstStyle/>
          <a:p>
            <a:r>
              <a:rPr lang="en-GB" smtClean="0"/>
              <a:t>A protolanguage parallel to English</a:t>
            </a:r>
          </a:p>
          <a:p>
            <a:pPr lvl="1"/>
            <a:r>
              <a:rPr lang="en-GB" smtClean="0"/>
              <a:t>Data from the Tagged Brown Corpus:</a:t>
            </a:r>
          </a:p>
          <a:p>
            <a:pPr lvl="2"/>
            <a:r>
              <a:rPr lang="en-GB" smtClean="0"/>
              <a:t>Frequency of NOUN, VERB and ADJECTIVE categories</a:t>
            </a:r>
          </a:p>
          <a:p>
            <a:pPr lvl="2"/>
            <a:r>
              <a:rPr lang="en-GB" smtClean="0"/>
              <a:t>Frequency of different inflection types</a:t>
            </a:r>
          </a:p>
          <a:p>
            <a:pPr lvl="2"/>
            <a:r>
              <a:rPr lang="en-GB" smtClean="0"/>
              <a:t>Frequency of regular/irregular types, allophones for regular types (e.g. Past Tense: /t/,/d/,/^d/) and irregular mappings (e.g. Past Tense: Vowel Change, Arbitrary, Identity)</a:t>
            </a:r>
          </a:p>
          <a:p>
            <a:pPr lvl="2"/>
            <a:r>
              <a:rPr lang="en-GB" smtClean="0"/>
              <a:t>Phonological overlap between NOUN, VERB and ADJECTIVE categories</a:t>
            </a:r>
          </a:p>
          <a:p>
            <a:pPr lvl="1"/>
            <a:r>
              <a:rPr lang="en-GB" smtClean="0"/>
              <a:t>triphonemic strings: CVC, CVV, VCC, CCV</a:t>
            </a:r>
          </a:p>
          <a:p>
            <a:pPr lvl="1"/>
            <a:r>
              <a:rPr lang="en-GB" smtClean="0"/>
              <a:t>Non-incremental training regime</a:t>
            </a:r>
          </a:p>
          <a:p>
            <a:pPr lvl="1"/>
            <a:endParaRPr lang="en-GB" smtClean="0"/>
          </a:p>
          <a:p>
            <a:pPr lvl="2"/>
            <a:endParaRPr lang="en-GB" smtClean="0"/>
          </a:p>
        </p:txBody>
      </p:sp>
    </p:spTree>
    <p:custDataLst>
      <p:tags r:id="rId1"/>
    </p:custDataLst>
  </p:cSld>
  <p:clrMapOvr>
    <a:masterClrMapping/>
  </p:clrMapOvr>
  <p:transition advTm="1125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MIG: Results: Normal model            (1) 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GB" smtClean="0"/>
              <a:t>frequency and regularity determine the order of the emergence of different inflections</a:t>
            </a:r>
          </a:p>
          <a:p>
            <a:r>
              <a:rPr lang="en-GB" smtClean="0"/>
              <a:t>Reg. Plural </a:t>
            </a:r>
            <a:r>
              <a:rPr lang="en-GB" smtClean="0">
                <a:sym typeface="Wingdings" pitchFamily="2" charset="2"/>
              </a:rPr>
              <a:t> Reg. Past  Irreg. Past  Irreg. Plural</a:t>
            </a:r>
            <a:endParaRPr lang="en-GB" smtClean="0"/>
          </a:p>
          <a:p>
            <a:endParaRPr lang="en-GB" smtClean="0"/>
          </a:p>
          <a:p>
            <a:pPr>
              <a:buFont typeface="Wingdings" pitchFamily="2" charset="2"/>
              <a:buNone/>
            </a:pPr>
            <a:endParaRPr lang="en-GB" smtClean="0"/>
          </a:p>
        </p:txBody>
      </p:sp>
      <p:pic>
        <p:nvPicPr>
          <p:cNvPr id="7" name="Picture 6" descr="NVregirre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3257550"/>
            <a:ext cx="4237038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734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MIG: Results: Normal model            (2)</a:t>
            </a:r>
            <a:endParaRPr lang="en-GB" dirty="0"/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5257800"/>
          </a:xfrm>
        </p:spPr>
        <p:txBody>
          <a:bodyPr/>
          <a:lstStyle/>
          <a:p>
            <a:r>
              <a:rPr lang="en-GB" smtClean="0"/>
              <a:t>Order of acquisition of different inflections</a:t>
            </a:r>
          </a:p>
          <a:p>
            <a:r>
              <a:rPr lang="en-GB" smtClean="0"/>
              <a:t>Berko (1958):Progressive</a:t>
            </a:r>
            <a:r>
              <a:rPr lang="en-GB" smtClean="0">
                <a:sym typeface="Wingdings" pitchFamily="2" charset="2"/>
              </a:rPr>
              <a:t>PluralGenitive3</a:t>
            </a:r>
            <a:r>
              <a:rPr lang="en-GB" baseline="30000" smtClean="0">
                <a:sym typeface="Wingdings" pitchFamily="2" charset="2"/>
              </a:rPr>
              <a:t>rd</a:t>
            </a:r>
            <a:r>
              <a:rPr lang="en-GB" smtClean="0">
                <a:sym typeface="Wingdings" pitchFamily="2" charset="2"/>
              </a:rPr>
              <a:t> sing.</a:t>
            </a:r>
            <a:endParaRPr lang="en-GB" smtClean="0"/>
          </a:p>
        </p:txBody>
      </p:sp>
      <p:pic>
        <p:nvPicPr>
          <p:cNvPr id="4" name="Content Placeholder 3" descr="berk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6963" y="2571750"/>
            <a:ext cx="4776787" cy="464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MIG: Results: Normal model            (3)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GB" smtClean="0"/>
              <a:t>Accuracy in regular past tense allophones determined by frequency</a:t>
            </a:r>
          </a:p>
          <a:p>
            <a:r>
              <a:rPr lang="en-GB" smtClean="0"/>
              <a:t>Frequency X Regularity</a:t>
            </a:r>
          </a:p>
          <a:p>
            <a:endParaRPr lang="en-GB" smtClean="0"/>
          </a:p>
        </p:txBody>
      </p:sp>
      <p:pic>
        <p:nvPicPr>
          <p:cNvPr id="4" name="Picture 3" descr="RPTallophones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63" y="2643188"/>
            <a:ext cx="534352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MIG4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4563" y="3286125"/>
            <a:ext cx="4429125" cy="331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547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MIG: Results: Normal model            (4)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972050"/>
          </a:xfrm>
        </p:spPr>
        <p:txBody>
          <a:bodyPr/>
          <a:lstStyle/>
          <a:p>
            <a:r>
              <a:rPr lang="en-GB" smtClean="0"/>
              <a:t>Captures error patterns:</a:t>
            </a:r>
          </a:p>
          <a:p>
            <a:pPr lvl="1"/>
            <a:r>
              <a:rPr lang="en-GB" smtClean="0"/>
              <a:t>No-change</a:t>
            </a:r>
          </a:p>
          <a:p>
            <a:pPr lvl="1"/>
            <a:r>
              <a:rPr lang="en-GB" smtClean="0"/>
              <a:t>Blend</a:t>
            </a:r>
          </a:p>
          <a:p>
            <a:pPr lvl="1"/>
            <a:r>
              <a:rPr lang="en-GB" smtClean="0"/>
              <a:t>Overregularisations</a:t>
            </a:r>
          </a:p>
          <a:p>
            <a:pPr lvl="1">
              <a:buFont typeface="Wingdings 2" pitchFamily="18" charset="2"/>
              <a:buNone/>
            </a:pPr>
            <a:endParaRPr lang="en-GB" smtClean="0"/>
          </a:p>
          <a:p>
            <a:r>
              <a:rPr lang="en-GB" smtClean="0">
                <a:sym typeface="Wingdings" pitchFamily="2" charset="2"/>
              </a:rPr>
              <a:t>Overregularisation NOUNS &gt;overregularisation VERBS&gt;overregularisation ADJECTIVES</a:t>
            </a:r>
          </a:p>
          <a:p>
            <a:endParaRPr lang="en-GB" smtClean="0">
              <a:sym typeface="Wingdings" pitchFamily="2" charset="2"/>
            </a:endParaRPr>
          </a:p>
          <a:p>
            <a:r>
              <a:rPr lang="en-GB" smtClean="0">
                <a:sym typeface="Wingdings" pitchFamily="2" charset="2"/>
              </a:rPr>
              <a:t>No mark errors for VERBS, but not for NOUNS and ADJECTIVES</a:t>
            </a:r>
          </a:p>
        </p:txBody>
      </p:sp>
      <p:pic>
        <p:nvPicPr>
          <p:cNvPr id="5" name="Picture 4" descr="MIG5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3" y="1214438"/>
            <a:ext cx="38163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MIG6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5" y="1071563"/>
            <a:ext cx="3905250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641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mtClean="0"/>
              <a:t>MIG: Results: Impaired model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GB" smtClean="0"/>
              <a:t>SLI: ~1/2 hidden units (processing limitations)</a:t>
            </a:r>
          </a:p>
          <a:p>
            <a:r>
              <a:rPr lang="en-GB" smtClean="0"/>
              <a:t>Learns more slowly and less accurately</a:t>
            </a:r>
          </a:p>
          <a:p>
            <a:r>
              <a:rPr lang="en-GB" smtClean="0"/>
              <a:t>Different inflections are affected differentially</a:t>
            </a:r>
          </a:p>
          <a:p>
            <a:r>
              <a:rPr lang="en-GB" smtClean="0"/>
              <a:t>Mimics the EOI</a:t>
            </a:r>
          </a:p>
          <a:p>
            <a:pPr>
              <a:buFont typeface="Wingdings" pitchFamily="2" charset="2"/>
              <a:buNone/>
            </a:pPr>
            <a:r>
              <a:rPr lang="en-GB" smtClean="0"/>
              <a:t>	</a:t>
            </a:r>
          </a:p>
          <a:p>
            <a:endParaRPr lang="en-GB" smtClean="0"/>
          </a:p>
        </p:txBody>
      </p:sp>
      <p:pic>
        <p:nvPicPr>
          <p:cNvPr id="4" name="Picture 3" descr="MIG7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75" y="2714625"/>
            <a:ext cx="534352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MIG8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47863" y="3119438"/>
            <a:ext cx="5267325" cy="373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MIG9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14500" y="3786188"/>
            <a:ext cx="5343525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688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mtClean="0"/>
              <a:t>Summary/ 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5043488"/>
          </a:xfrm>
        </p:spPr>
        <p:txBody>
          <a:bodyPr>
            <a:normAutofit fontScale="925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GB" dirty="0" smtClean="0"/>
              <a:t>A three-layer </a:t>
            </a:r>
            <a:r>
              <a:rPr lang="en-GB" dirty="0" err="1" smtClean="0"/>
              <a:t>feedforward</a:t>
            </a:r>
            <a:r>
              <a:rPr lang="en-GB" dirty="0" smtClean="0"/>
              <a:t> connectionist model for different inflections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GB" dirty="0" smtClean="0"/>
              <a:t>Incorporates elements of a single route and a dual route architecture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GB" dirty="0" smtClean="0"/>
              <a:t>Captures the emergence of inflections based on frequency and regularity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GB" dirty="0" smtClean="0"/>
              <a:t>Captures basic error patterns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GB" dirty="0" smtClean="0"/>
              <a:t>Simulates EOI for SLI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GB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GB" dirty="0" smtClean="0"/>
              <a:t>Future directions: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GB" dirty="0" smtClean="0"/>
              <a:t>Extend MIG for Greek (highly inflective)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GB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GB" dirty="0"/>
          </a:p>
        </p:txBody>
      </p:sp>
    </p:spTree>
  </p:cSld>
  <p:clrMapOvr>
    <a:masterClrMapping/>
  </p:clrMapOvr>
  <p:transition advTm="797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Thank you!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z="38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GB" dirty="0" smtClean="0"/>
              <a:t>Connectionist models of morphology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GB" dirty="0" err="1" smtClean="0"/>
              <a:t>Rumelhart</a:t>
            </a:r>
            <a:r>
              <a:rPr lang="en-GB" dirty="0" smtClean="0"/>
              <a:t> &amp; McClelland (1986)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GB" dirty="0" smtClean="0"/>
              <a:t>Plunkett &amp; </a:t>
            </a:r>
            <a:r>
              <a:rPr lang="en-GB" dirty="0" err="1" smtClean="0"/>
              <a:t>Marchman</a:t>
            </a:r>
            <a:r>
              <a:rPr lang="en-GB" dirty="0" smtClean="0"/>
              <a:t> (1991,1993)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GB" dirty="0" err="1" smtClean="0"/>
              <a:t>Joanisse</a:t>
            </a:r>
            <a:r>
              <a:rPr lang="en-GB" dirty="0" smtClean="0"/>
              <a:t> &amp; Seidenberg (1999)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GB" dirty="0" err="1" smtClean="0"/>
              <a:t>Hoeffner</a:t>
            </a:r>
            <a:r>
              <a:rPr lang="en-GB" dirty="0" smtClean="0"/>
              <a:t> &amp; McClelland (1993)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GB" dirty="0" smtClean="0"/>
              <a:t>Plunkett &amp; </a:t>
            </a:r>
            <a:r>
              <a:rPr lang="en-GB" dirty="0" err="1" smtClean="0"/>
              <a:t>Juola</a:t>
            </a:r>
            <a:r>
              <a:rPr lang="en-GB" dirty="0" smtClean="0"/>
              <a:t> (1999)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GB" dirty="0" smtClean="0"/>
              <a:t>Multiple Inflections Generator (MIG)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GB" dirty="0" smtClean="0"/>
              <a:t>Aims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GB" dirty="0" smtClean="0"/>
              <a:t>Architecture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GB" dirty="0" smtClean="0"/>
              <a:t>Training set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GB" dirty="0" smtClean="0"/>
              <a:t>Pilot results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GB" dirty="0" smtClean="0"/>
              <a:t>Summary/Conclusions</a:t>
            </a:r>
          </a:p>
        </p:txBody>
      </p:sp>
    </p:spTree>
  </p:cSld>
  <p:clrMapOvr>
    <a:masterClrMapping/>
  </p:clrMapOvr>
  <p:transition advTm="0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z="3800" smtClean="0"/>
              <a:t>Rumerhalt &amp; McClelland (1986)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5114925"/>
          </a:xfrm>
        </p:spPr>
        <p:txBody>
          <a:bodyPr>
            <a:normAutofit fontScale="25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GB" sz="9600" dirty="0" smtClean="0"/>
              <a:t>Past Tense Acquisition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GB" sz="9600" dirty="0" smtClean="0"/>
              <a:t>Phonology </a:t>
            </a:r>
            <a:r>
              <a:rPr lang="en-GB" sz="9600" dirty="0" smtClean="0">
                <a:sym typeface="Wingdings" pitchFamily="2" charset="2"/>
              </a:rPr>
              <a:t> Phonology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GB" dirty="0" smtClean="0">
              <a:sym typeface="Wingdings" pitchFamily="2" charset="2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GB" dirty="0" smtClean="0">
              <a:sym typeface="Wingdings" pitchFamily="2" charset="2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GB" dirty="0" smtClean="0">
              <a:sym typeface="Wingdings" pitchFamily="2" charset="2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GB" dirty="0" smtClean="0">
              <a:sym typeface="Wingdings" pitchFamily="2" charset="2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GB" dirty="0" smtClean="0">
              <a:sym typeface="Wingdings" pitchFamily="2" charset="2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GB" dirty="0" smtClean="0">
              <a:sym typeface="Wingdings" pitchFamily="2" charset="2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GB" dirty="0" smtClean="0">
              <a:sym typeface="Wingdings" pitchFamily="2" charset="2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GB" dirty="0" smtClean="0">
              <a:sym typeface="Wingdings" pitchFamily="2" charset="2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GB" dirty="0" smtClean="0">
              <a:sym typeface="Wingdings" pitchFamily="2" charset="2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GB" dirty="0" smtClean="0">
              <a:sym typeface="Wingdings" pitchFamily="2" charset="2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GB" dirty="0" smtClean="0">
              <a:sym typeface="Wingdings" pitchFamily="2" charset="2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GB" dirty="0" smtClean="0">
              <a:sym typeface="Wingdings" pitchFamily="2" charset="2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GB" dirty="0" smtClean="0">
              <a:sym typeface="Wingdings" pitchFamily="2" charset="2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GB" dirty="0" smtClean="0">
              <a:sym typeface="Wingdings" pitchFamily="2" charset="2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GB" dirty="0" smtClean="0">
              <a:sym typeface="Wingdings" pitchFamily="2" charset="2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GB" dirty="0" smtClean="0">
              <a:sym typeface="Wingdings" pitchFamily="2" charset="2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GB" dirty="0" smtClean="0">
              <a:sym typeface="Wingdings" pitchFamily="2" charset="2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GB" sz="9600" dirty="0" smtClean="0">
                <a:sym typeface="Wingdings" pitchFamily="2" charset="2"/>
              </a:rPr>
              <a:t>Implications</a:t>
            </a:r>
            <a:endParaRPr lang="en-GB" sz="9600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GB" sz="9600" dirty="0" smtClean="0"/>
              <a:t>A connectionist architecture can learn </a:t>
            </a:r>
            <a:r>
              <a:rPr lang="en-GB" sz="9600" u="sng" dirty="0" smtClean="0"/>
              <a:t>both</a:t>
            </a:r>
            <a:r>
              <a:rPr lang="en-GB" sz="9600" dirty="0" smtClean="0"/>
              <a:t> regular and irregular inflection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GB" sz="9600" dirty="0" smtClean="0"/>
              <a:t>U-shaped learning curve for irregulars</a:t>
            </a:r>
          </a:p>
        </p:txBody>
      </p:sp>
      <p:pic>
        <p:nvPicPr>
          <p:cNvPr id="110" name="Picture 109" descr="RM8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5984" y="2786058"/>
            <a:ext cx="4572032" cy="2287307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  <a:bevelB/>
          </a:sp3d>
        </p:spPr>
      </p:pic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642938" y="2571750"/>
            <a:ext cx="1571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solidFill>
                  <a:schemeClr val="accent2"/>
                </a:solidFill>
                <a:latin typeface="Tw Cen MT" pitchFamily="34" charset="0"/>
              </a:rPr>
              <a:t>Phonological  representations of root form</a:t>
            </a:r>
          </a:p>
        </p:txBody>
      </p:sp>
      <p:sp>
        <p:nvSpPr>
          <p:cNvPr id="112" name="TextBox 111"/>
          <p:cNvSpPr txBox="1">
            <a:spLocks noChangeArrowheads="1"/>
          </p:cNvSpPr>
          <p:nvPr/>
        </p:nvSpPr>
        <p:spPr bwMode="auto">
          <a:xfrm>
            <a:off x="7215188" y="2571750"/>
            <a:ext cx="17859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solidFill>
                  <a:schemeClr val="accent2"/>
                </a:solidFill>
                <a:latin typeface="Tw Cen MT" pitchFamily="34" charset="0"/>
              </a:rPr>
              <a:t>Phonological  representations of past tense</a:t>
            </a:r>
          </a:p>
        </p:txBody>
      </p: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3214688" y="2286000"/>
            <a:ext cx="27146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solidFill>
                  <a:schemeClr val="accent2"/>
                </a:solidFill>
                <a:latin typeface="Tw Cen MT" pitchFamily="34" charset="0"/>
              </a:rPr>
              <a:t>Wickelfeature representations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1357313" y="4487863"/>
            <a:ext cx="121443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accent6"/>
                </a:solidFill>
                <a:latin typeface="+mn-lt"/>
              </a:rPr>
              <a:t>Encoding network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7000875" y="4559300"/>
            <a:ext cx="20002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accent6"/>
                </a:solidFill>
                <a:latin typeface="+mn-lt"/>
              </a:rPr>
              <a:t>Decoding/ Binding network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3786188" y="5072063"/>
            <a:ext cx="1857375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accent6"/>
                </a:solidFill>
                <a:latin typeface="+mn-lt"/>
              </a:rPr>
              <a:t>Pattern </a:t>
            </a:r>
            <a:r>
              <a:rPr lang="en-GB" sz="1600" dirty="0" err="1">
                <a:solidFill>
                  <a:schemeClr val="accent6"/>
                </a:solidFill>
                <a:latin typeface="+mn-lt"/>
              </a:rPr>
              <a:t>Associator</a:t>
            </a:r>
            <a:endParaRPr lang="en-GB" sz="1600" dirty="0">
              <a:solidFill>
                <a:schemeClr val="accent6"/>
              </a:solidFill>
              <a:latin typeface="+mn-lt"/>
            </a:endParaRPr>
          </a:p>
        </p:txBody>
      </p:sp>
      <p:cxnSp>
        <p:nvCxnSpPr>
          <p:cNvPr id="200" name="Curved Connector 199"/>
          <p:cNvCxnSpPr/>
          <p:nvPr/>
        </p:nvCxnSpPr>
        <p:spPr>
          <a:xfrm rot="5400000">
            <a:off x="5572125" y="2714625"/>
            <a:ext cx="285750" cy="0"/>
          </a:xfrm>
          <a:prstGeom prst="curvedConnector3">
            <a:avLst>
              <a:gd name="adj1" fmla="val 50000"/>
            </a:avLst>
          </a:prstGeom>
          <a:ln w="254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/>
          <p:nvPr/>
        </p:nvCxnSpPr>
        <p:spPr>
          <a:xfrm>
            <a:off x="1857375" y="3214688"/>
            <a:ext cx="571500" cy="428625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urved Connector 206"/>
          <p:cNvCxnSpPr/>
          <p:nvPr/>
        </p:nvCxnSpPr>
        <p:spPr>
          <a:xfrm rot="16200000" flipH="1">
            <a:off x="3243263" y="2714625"/>
            <a:ext cx="285750" cy="0"/>
          </a:xfrm>
          <a:prstGeom prst="curvedConnector3">
            <a:avLst>
              <a:gd name="adj1" fmla="val 50000"/>
            </a:avLst>
          </a:prstGeom>
          <a:ln w="254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Arrow Connector 207"/>
          <p:cNvCxnSpPr/>
          <p:nvPr/>
        </p:nvCxnSpPr>
        <p:spPr>
          <a:xfrm flipV="1">
            <a:off x="2214563" y="4572000"/>
            <a:ext cx="642937" cy="200025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/>
          <p:nvPr/>
        </p:nvCxnSpPr>
        <p:spPr>
          <a:xfrm rot="5400000" flipH="1" flipV="1">
            <a:off x="4321969" y="4893469"/>
            <a:ext cx="285750" cy="214312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Arrow Connector 214"/>
          <p:cNvCxnSpPr>
            <a:stCxn id="115" idx="1"/>
          </p:cNvCxnSpPr>
          <p:nvPr/>
        </p:nvCxnSpPr>
        <p:spPr>
          <a:xfrm rot="10800000">
            <a:off x="6357938" y="4643438"/>
            <a:ext cx="642937" cy="207962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/>
          <p:nvPr/>
        </p:nvCxnSpPr>
        <p:spPr>
          <a:xfrm rot="10800000" flipV="1">
            <a:off x="6715125" y="3286125"/>
            <a:ext cx="500063" cy="428625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Flowchart: Connector 236"/>
          <p:cNvSpPr/>
          <p:nvPr/>
        </p:nvSpPr>
        <p:spPr>
          <a:xfrm>
            <a:off x="2455050" y="3374228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38" name="Flowchart: Connector 237"/>
          <p:cNvSpPr/>
          <p:nvPr/>
        </p:nvSpPr>
        <p:spPr>
          <a:xfrm>
            <a:off x="2450289" y="3843342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39" name="Flowchart: Connector 238"/>
          <p:cNvSpPr/>
          <p:nvPr/>
        </p:nvSpPr>
        <p:spPr>
          <a:xfrm>
            <a:off x="2457438" y="4295782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40" name="Flowchart: Connector 239"/>
          <p:cNvSpPr/>
          <p:nvPr/>
        </p:nvSpPr>
        <p:spPr>
          <a:xfrm>
            <a:off x="3359938" y="3376614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41" name="Flowchart: Connector 240"/>
          <p:cNvSpPr/>
          <p:nvPr/>
        </p:nvSpPr>
        <p:spPr>
          <a:xfrm>
            <a:off x="3359938" y="3831435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42" name="Flowchart: Connector 241"/>
          <p:cNvSpPr/>
          <p:nvPr/>
        </p:nvSpPr>
        <p:spPr>
          <a:xfrm>
            <a:off x="3350412" y="4283876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46" name="Flowchart: Connector 245"/>
          <p:cNvSpPr/>
          <p:nvPr/>
        </p:nvSpPr>
        <p:spPr>
          <a:xfrm>
            <a:off x="3352794" y="2914646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47" name="Flowchart: Connector 246"/>
          <p:cNvSpPr/>
          <p:nvPr/>
        </p:nvSpPr>
        <p:spPr>
          <a:xfrm>
            <a:off x="3357556" y="4743461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61" name="Flowchart: Connector 260"/>
          <p:cNvSpPr/>
          <p:nvPr/>
        </p:nvSpPr>
        <p:spPr>
          <a:xfrm>
            <a:off x="5679291" y="3378996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62" name="Flowchart: Connector 261"/>
          <p:cNvSpPr/>
          <p:nvPr/>
        </p:nvSpPr>
        <p:spPr>
          <a:xfrm>
            <a:off x="5679291" y="3831437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63" name="Flowchart: Connector 262"/>
          <p:cNvSpPr/>
          <p:nvPr/>
        </p:nvSpPr>
        <p:spPr>
          <a:xfrm>
            <a:off x="5667385" y="4283878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64" name="Flowchart: Connector 263"/>
          <p:cNvSpPr/>
          <p:nvPr/>
        </p:nvSpPr>
        <p:spPr>
          <a:xfrm>
            <a:off x="5672148" y="2914648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65" name="Flowchart: Connector 264"/>
          <p:cNvSpPr/>
          <p:nvPr/>
        </p:nvSpPr>
        <p:spPr>
          <a:xfrm>
            <a:off x="5674529" y="4743463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66" name="Flowchart: Connector 265"/>
          <p:cNvSpPr/>
          <p:nvPr/>
        </p:nvSpPr>
        <p:spPr>
          <a:xfrm>
            <a:off x="6581791" y="3371852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67" name="Flowchart: Connector 266"/>
          <p:cNvSpPr/>
          <p:nvPr/>
        </p:nvSpPr>
        <p:spPr>
          <a:xfrm>
            <a:off x="6581791" y="3833819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68" name="Flowchart: Connector 267"/>
          <p:cNvSpPr/>
          <p:nvPr/>
        </p:nvSpPr>
        <p:spPr>
          <a:xfrm>
            <a:off x="6581791" y="4283878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  <p:custDataLst>
      <p:tags r:id="rId1"/>
    </p:custDataLst>
  </p:cSld>
  <p:clrMapOvr>
    <a:masterClrMapping/>
  </p:clrMapOvr>
  <p:transition advTm="61795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112" grpId="0"/>
      <p:bldP spid="113" grpId="0"/>
      <p:bldP spid="114" grpId="0"/>
      <p:bldP spid="115" grpId="0"/>
      <p:bldP spid="1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mtClean="0"/>
              <a:t>Plunkett &amp; Marchman (1991,1993)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428750"/>
            <a:ext cx="8153400" cy="5257800"/>
          </a:xfrm>
        </p:spPr>
        <p:txBody>
          <a:bodyPr/>
          <a:lstStyle/>
          <a:p>
            <a:r>
              <a:rPr lang="en-GB" sz="2400" smtClean="0"/>
              <a:t>Past Tense Acquisition</a:t>
            </a:r>
          </a:p>
          <a:p>
            <a:r>
              <a:rPr lang="en-GB" sz="2400" smtClean="0"/>
              <a:t>Phonology </a:t>
            </a:r>
            <a:r>
              <a:rPr lang="en-GB" sz="2400" smtClean="0">
                <a:sym typeface="Wingdings" pitchFamily="2" charset="2"/>
              </a:rPr>
              <a:t> Phonology</a:t>
            </a:r>
          </a:p>
          <a:p>
            <a:pPr>
              <a:buFont typeface="Wingdings" pitchFamily="2" charset="2"/>
              <a:buNone/>
            </a:pPr>
            <a:endParaRPr lang="en-GB" smtClean="0">
              <a:sym typeface="Wingdings" pitchFamily="2" charset="2"/>
            </a:endParaRPr>
          </a:p>
          <a:p>
            <a:endParaRPr lang="en-GB" smtClean="0"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endParaRPr lang="en-GB" smtClean="0"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endParaRPr lang="en-GB" smtClean="0"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endParaRPr lang="en-GB" smtClean="0">
              <a:sym typeface="Wingdings" pitchFamily="2" charset="2"/>
            </a:endParaRPr>
          </a:p>
          <a:p>
            <a:r>
              <a:rPr lang="en-GB" sz="2400" smtClean="0">
                <a:sym typeface="Wingdings" pitchFamily="2" charset="2"/>
              </a:rPr>
              <a:t>Implications</a:t>
            </a:r>
            <a:endParaRPr lang="en-GB" sz="2400" smtClean="0"/>
          </a:p>
          <a:p>
            <a:pPr lvl="1"/>
            <a:r>
              <a:rPr lang="en-GB" sz="2400" smtClean="0"/>
              <a:t>Type and token frequency effects</a:t>
            </a:r>
          </a:p>
          <a:p>
            <a:pPr lvl="1"/>
            <a:r>
              <a:rPr lang="en-GB" sz="2400" smtClean="0"/>
              <a:t>Incremental training</a:t>
            </a:r>
          </a:p>
          <a:p>
            <a:pPr lvl="1">
              <a:buFont typeface="Wingdings 2" pitchFamily="18" charset="2"/>
              <a:buNone/>
            </a:pPr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</p:txBody>
      </p:sp>
      <p:pic>
        <p:nvPicPr>
          <p:cNvPr id="4" name="Picture 3" descr="PM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7422" y="2514593"/>
            <a:ext cx="4500594" cy="240082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786188" y="4357688"/>
            <a:ext cx="1857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latin typeface="Tw Cen MT" pitchFamily="34" charset="0"/>
              </a:rPr>
              <a:t>Phonology Input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929063" y="3540125"/>
            <a:ext cx="1643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latin typeface="Tw Cen MT" pitchFamily="34" charset="0"/>
              </a:rPr>
              <a:t>Hidden Layer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714750" y="2714625"/>
            <a:ext cx="1928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latin typeface="Tw Cen MT" pitchFamily="34" charset="0"/>
              </a:rPr>
              <a:t>Phonology Output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42875" y="2643188"/>
            <a:ext cx="221456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solidFill>
                  <a:schemeClr val="accent2"/>
                </a:solidFill>
                <a:latin typeface="Tw Cen MT" pitchFamily="34" charset="0"/>
              </a:rPr>
              <a:t>Distributed phonological  representations for the verb stems</a:t>
            </a:r>
          </a:p>
          <a:p>
            <a:r>
              <a:rPr lang="en-GB" sz="1600">
                <a:solidFill>
                  <a:schemeClr val="accent2"/>
                </a:solidFill>
                <a:latin typeface="Tw Cen MT" pitchFamily="34" charset="0"/>
              </a:rPr>
              <a:t>(18 bits)</a:t>
            </a:r>
          </a:p>
          <a:p>
            <a:endParaRPr lang="en-GB" sz="1600">
              <a:solidFill>
                <a:schemeClr val="accent2"/>
              </a:solidFill>
              <a:latin typeface="Tw Cen MT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714500" y="2928938"/>
            <a:ext cx="1357313" cy="357187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071144" y="4514057"/>
            <a:ext cx="428625" cy="1587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4785519" y="4504532"/>
            <a:ext cx="428625" cy="1587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5430044" y="2928144"/>
            <a:ext cx="428625" cy="1587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3857625" y="2928938"/>
            <a:ext cx="428625" cy="0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4644231" y="2928144"/>
            <a:ext cx="428625" cy="1588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215188" y="2501900"/>
            <a:ext cx="16430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solidFill>
                  <a:schemeClr val="accent2"/>
                </a:solidFill>
                <a:latin typeface="Tw Cen MT" pitchFamily="34" charset="0"/>
              </a:rPr>
              <a:t>2-bit encoding for suffixes:</a:t>
            </a:r>
          </a:p>
          <a:p>
            <a:pPr lvl="1">
              <a:buFont typeface="Arial" charset="0"/>
              <a:buChar char="•"/>
            </a:pPr>
            <a:r>
              <a:rPr lang="en-GB" sz="1600">
                <a:solidFill>
                  <a:schemeClr val="accent2"/>
                </a:solidFill>
                <a:latin typeface="Tw Cen MT" pitchFamily="34" charset="0"/>
              </a:rPr>
              <a:t>/t/</a:t>
            </a:r>
          </a:p>
          <a:p>
            <a:pPr lvl="1">
              <a:buFont typeface="Arial" charset="0"/>
              <a:buChar char="•"/>
            </a:pPr>
            <a:r>
              <a:rPr lang="en-GB" sz="1600">
                <a:solidFill>
                  <a:schemeClr val="accent2"/>
                </a:solidFill>
                <a:latin typeface="Tw Cen MT" pitchFamily="34" charset="0"/>
              </a:rPr>
              <a:t>/d/</a:t>
            </a:r>
          </a:p>
          <a:p>
            <a:pPr lvl="1">
              <a:buFont typeface="Arial" charset="0"/>
              <a:buChar char="•"/>
            </a:pPr>
            <a:r>
              <a:rPr lang="en-GB" sz="1600">
                <a:solidFill>
                  <a:schemeClr val="accent2"/>
                </a:solidFill>
                <a:latin typeface="Tw Cen MT" pitchFamily="34" charset="0"/>
              </a:rPr>
              <a:t>/^d/</a:t>
            </a:r>
          </a:p>
          <a:p>
            <a:pPr lvl="1">
              <a:buFont typeface="Arial" charset="0"/>
              <a:buChar char="•"/>
            </a:pPr>
            <a:r>
              <a:rPr lang="en-GB" sz="1600">
                <a:solidFill>
                  <a:schemeClr val="accent2"/>
                </a:solidFill>
                <a:latin typeface="Tw Cen MT" pitchFamily="34" charset="0"/>
              </a:rPr>
              <a:t> no suffix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471863" y="4286250"/>
            <a:ext cx="2305050" cy="450850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357313" y="3500438"/>
            <a:ext cx="1928812" cy="1000125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3348038" y="2711450"/>
            <a:ext cx="2286000" cy="431800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6" name="Rounded Rectangle 55"/>
          <p:cNvSpPr/>
          <p:nvPr/>
        </p:nvSpPr>
        <p:spPr>
          <a:xfrm>
            <a:off x="5643563" y="2676525"/>
            <a:ext cx="238125" cy="504825"/>
          </a:xfrm>
          <a:prstGeom prst="roundRect">
            <a:avLst/>
          </a:prstGeom>
          <a:solidFill>
            <a:srgbClr val="0070C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61" name="Straight Arrow Connector 60"/>
          <p:cNvCxnSpPr/>
          <p:nvPr/>
        </p:nvCxnSpPr>
        <p:spPr>
          <a:xfrm rot="10800000">
            <a:off x="6043613" y="2928938"/>
            <a:ext cx="1428750" cy="500062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3286125" y="5094288"/>
            <a:ext cx="257175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solidFill>
                  <a:schemeClr val="accent2"/>
                </a:solidFill>
                <a:latin typeface="Tw Cen MT" pitchFamily="34" charset="0"/>
              </a:rPr>
              <a:t>   </a:t>
            </a:r>
            <a:r>
              <a:rPr lang="en-GB" b="1">
                <a:solidFill>
                  <a:schemeClr val="accent2"/>
                </a:solidFill>
                <a:latin typeface="Tw Cen MT" pitchFamily="34" charset="0"/>
              </a:rPr>
              <a:t>C</a:t>
            </a:r>
            <a:r>
              <a:rPr lang="en-GB">
                <a:solidFill>
                  <a:schemeClr val="accent2"/>
                </a:solidFill>
                <a:latin typeface="Tw Cen MT" pitchFamily="34" charset="0"/>
              </a:rPr>
              <a:t>ons.  -  </a:t>
            </a:r>
            <a:r>
              <a:rPr lang="en-GB" b="1">
                <a:solidFill>
                  <a:schemeClr val="accent2"/>
                </a:solidFill>
                <a:latin typeface="Tw Cen MT" pitchFamily="34" charset="0"/>
              </a:rPr>
              <a:t>V</a:t>
            </a:r>
            <a:r>
              <a:rPr lang="en-GB">
                <a:solidFill>
                  <a:schemeClr val="accent2"/>
                </a:solidFill>
                <a:latin typeface="Tw Cen MT" pitchFamily="34" charset="0"/>
              </a:rPr>
              <a:t>ow.  - </a:t>
            </a:r>
            <a:r>
              <a:rPr lang="en-GB" b="1">
                <a:solidFill>
                  <a:schemeClr val="accent2"/>
                </a:solidFill>
                <a:latin typeface="Tw Cen MT" pitchFamily="34" charset="0"/>
              </a:rPr>
              <a:t>C</a:t>
            </a:r>
            <a:r>
              <a:rPr lang="en-GB">
                <a:solidFill>
                  <a:schemeClr val="accent2"/>
                </a:solidFill>
                <a:latin typeface="Tw Cen MT" pitchFamily="34" charset="0"/>
              </a:rPr>
              <a:t>ons.</a:t>
            </a:r>
          </a:p>
          <a:p>
            <a:endParaRPr lang="en-GB">
              <a:solidFill>
                <a:schemeClr val="accent2"/>
              </a:solidFill>
              <a:latin typeface="Tw Cen MT" pitchFamily="34" charset="0"/>
            </a:endParaRPr>
          </a:p>
          <a:p>
            <a:r>
              <a:rPr lang="en-GB">
                <a:solidFill>
                  <a:schemeClr val="accent2"/>
                </a:solidFill>
                <a:latin typeface="Tw Cen MT" pitchFamily="34" charset="0"/>
              </a:rPr>
              <a:t>   </a:t>
            </a:r>
            <a:r>
              <a:rPr lang="en-GB" b="1">
                <a:solidFill>
                  <a:schemeClr val="accent2"/>
                </a:solidFill>
                <a:latin typeface="Tw Cen MT" pitchFamily="34" charset="0"/>
              </a:rPr>
              <a:t>V</a:t>
            </a:r>
            <a:r>
              <a:rPr lang="en-GB">
                <a:solidFill>
                  <a:schemeClr val="accent2"/>
                </a:solidFill>
                <a:latin typeface="Tw Cen MT" pitchFamily="34" charset="0"/>
              </a:rPr>
              <a:t>ow.   -  </a:t>
            </a:r>
            <a:r>
              <a:rPr lang="en-GB" b="1">
                <a:solidFill>
                  <a:schemeClr val="accent2"/>
                </a:solidFill>
                <a:latin typeface="Tw Cen MT" pitchFamily="34" charset="0"/>
              </a:rPr>
              <a:t>C</a:t>
            </a:r>
            <a:r>
              <a:rPr lang="en-GB">
                <a:solidFill>
                  <a:schemeClr val="accent2"/>
                </a:solidFill>
                <a:latin typeface="Tw Cen MT" pitchFamily="34" charset="0"/>
              </a:rPr>
              <a:t>ons. - </a:t>
            </a:r>
            <a:r>
              <a:rPr lang="en-GB" b="1">
                <a:solidFill>
                  <a:schemeClr val="accent2"/>
                </a:solidFill>
                <a:latin typeface="Tw Cen MT" pitchFamily="34" charset="0"/>
              </a:rPr>
              <a:t>C</a:t>
            </a:r>
            <a:r>
              <a:rPr lang="en-GB">
                <a:solidFill>
                  <a:schemeClr val="accent2"/>
                </a:solidFill>
                <a:latin typeface="Tw Cen MT" pitchFamily="34" charset="0"/>
              </a:rPr>
              <a:t>ons.</a:t>
            </a:r>
          </a:p>
          <a:p>
            <a:endParaRPr lang="en-GB">
              <a:solidFill>
                <a:schemeClr val="accent2"/>
              </a:solidFill>
              <a:latin typeface="Tw Cen MT" pitchFamily="34" charset="0"/>
            </a:endParaRPr>
          </a:p>
          <a:p>
            <a:r>
              <a:rPr lang="en-GB">
                <a:solidFill>
                  <a:schemeClr val="accent2"/>
                </a:solidFill>
                <a:latin typeface="Tw Cen MT" pitchFamily="34" charset="0"/>
              </a:rPr>
              <a:t>   </a:t>
            </a:r>
            <a:r>
              <a:rPr lang="en-GB" b="1">
                <a:solidFill>
                  <a:schemeClr val="accent2"/>
                </a:solidFill>
                <a:latin typeface="Tw Cen MT" pitchFamily="34" charset="0"/>
              </a:rPr>
              <a:t>C</a:t>
            </a:r>
            <a:r>
              <a:rPr lang="en-GB">
                <a:solidFill>
                  <a:schemeClr val="accent2"/>
                </a:solidFill>
                <a:latin typeface="Tw Cen MT" pitchFamily="34" charset="0"/>
              </a:rPr>
              <a:t>ons.  -  </a:t>
            </a:r>
            <a:r>
              <a:rPr lang="en-GB" b="1">
                <a:solidFill>
                  <a:schemeClr val="accent2"/>
                </a:solidFill>
                <a:latin typeface="Tw Cen MT" pitchFamily="34" charset="0"/>
              </a:rPr>
              <a:t>C</a:t>
            </a:r>
            <a:r>
              <a:rPr lang="en-GB">
                <a:solidFill>
                  <a:schemeClr val="accent2"/>
                </a:solidFill>
                <a:latin typeface="Tw Cen MT" pitchFamily="34" charset="0"/>
              </a:rPr>
              <a:t>ons. - </a:t>
            </a:r>
            <a:r>
              <a:rPr lang="en-GB" b="1">
                <a:solidFill>
                  <a:schemeClr val="accent2"/>
                </a:solidFill>
                <a:latin typeface="Tw Cen MT" pitchFamily="34" charset="0"/>
              </a:rPr>
              <a:t>V</a:t>
            </a:r>
            <a:r>
              <a:rPr lang="en-GB">
                <a:solidFill>
                  <a:schemeClr val="accent2"/>
                </a:solidFill>
                <a:latin typeface="Tw Cen MT" pitchFamily="34" charset="0"/>
              </a:rPr>
              <a:t>ow.  </a:t>
            </a:r>
          </a:p>
        </p:txBody>
      </p:sp>
    </p:spTree>
    <p:custDataLst>
      <p:tags r:id="rId1"/>
    </p:custDataLst>
  </p:cSld>
  <p:clrMapOvr>
    <a:masterClrMapping/>
  </p:clrMapOvr>
  <p:transition advTm="33829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25" grpId="0"/>
      <p:bldP spid="29" grpId="0" animBg="1"/>
      <p:bldP spid="31" grpId="0" animBg="1"/>
      <p:bldP spid="56" grpId="0" animBg="1"/>
      <p:bldP spid="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mtClean="0"/>
              <a:t>Hoeffner &amp; McClelland (1993)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5257800"/>
          </a:xfrm>
        </p:spPr>
        <p:txBody>
          <a:bodyPr>
            <a:normAutofit fontScale="775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GB" dirty="0" smtClean="0"/>
              <a:t>Verb Inflections: Base, Past tense, Past Participle,3</a:t>
            </a:r>
            <a:r>
              <a:rPr lang="en-GB" baseline="30000" dirty="0" smtClean="0"/>
              <a:t>rd</a:t>
            </a:r>
            <a:r>
              <a:rPr lang="en-GB" dirty="0" smtClean="0"/>
              <a:t> sing, Progressive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GB" dirty="0" smtClean="0"/>
              <a:t>Phonology, Semantics </a:t>
            </a:r>
            <a:r>
              <a:rPr lang="en-GB" dirty="0" smtClean="0">
                <a:sym typeface="Wingdings" pitchFamily="2" charset="2"/>
              </a:rPr>
              <a:t> Phonology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GB" dirty="0" smtClean="0"/>
              <a:t>SLI and the Perceptual Deficit Hypothesis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GB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GB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GB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GB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GB" dirty="0" smtClean="0"/>
              <a:t>                                                             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GB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GB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GB" dirty="0" smtClean="0"/>
              <a:t>Implications: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GB" dirty="0" smtClean="0"/>
              <a:t>Different inflections were affected differentially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GB" dirty="0" smtClean="0"/>
              <a:t>Regular inflections were affected more severely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GB" dirty="0" smtClean="0"/>
              <a:t>No-mark errors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GB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2164949" y="2847970"/>
            <a:ext cx="3978719" cy="21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714625" y="2919413"/>
            <a:ext cx="1357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>
                <a:latin typeface="Tw Cen MT" pitchFamily="34" charset="0"/>
              </a:rPr>
              <a:t>Perceptual Syste</a:t>
            </a:r>
            <a:r>
              <a:rPr lang="en-GB" sz="1400">
                <a:latin typeface="Tw Cen MT" pitchFamily="34" charset="0"/>
              </a:rPr>
              <a:t>m</a:t>
            </a:r>
          </a:p>
        </p:txBody>
      </p:sp>
      <p:pic>
        <p:nvPicPr>
          <p:cNvPr id="1027" name="Picture 3" descr="C:\Documents and Settings\tkaraminis\Local Settings\Temporary Internet Files\Content.IE5\ICG91YVD\MCHM00050_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14500" y="1773238"/>
            <a:ext cx="1714500" cy="1441450"/>
          </a:xfrm>
          <a:prstGeom prst="rect">
            <a:avLst/>
          </a:prstGeom>
          <a:noFill/>
          <a:ln w="349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195763" y="2938463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>
                <a:latin typeface="Tw Cen MT" pitchFamily="34" charset="0"/>
              </a:rPr>
              <a:t>Articulatory Syste</a:t>
            </a:r>
            <a:r>
              <a:rPr lang="en-GB" sz="1400">
                <a:latin typeface="Tw Cen MT" pitchFamily="34" charset="0"/>
              </a:rPr>
              <a:t>m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714750" y="3605213"/>
            <a:ext cx="952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 b="1">
                <a:latin typeface="Tw Cen MT" pitchFamily="34" charset="0"/>
              </a:rPr>
              <a:t>Phonology</a:t>
            </a:r>
            <a:endParaRPr lang="en-GB" sz="1400" b="1">
              <a:latin typeface="Tw Cen MT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690938" y="4033838"/>
            <a:ext cx="13287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 b="1">
                <a:latin typeface="Tw Cen MT" pitchFamily="34" charset="0"/>
              </a:rPr>
              <a:t>Hidden Units</a:t>
            </a:r>
            <a:endParaRPr lang="en-GB" sz="1400" b="1">
              <a:latin typeface="Tw Cen MT" pitchFamily="34" charset="0"/>
            </a:endParaRPr>
          </a:p>
        </p:txBody>
      </p:sp>
      <p:pic>
        <p:nvPicPr>
          <p:cNvPr id="15" name="Picture 14" descr="VTract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11675" y="1211263"/>
            <a:ext cx="1422400" cy="2000250"/>
          </a:xfrm>
          <a:prstGeom prst="rect">
            <a:avLst/>
          </a:prstGeom>
          <a:noFill/>
          <a:ln w="349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286125" y="4471988"/>
            <a:ext cx="12144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 b="1">
                <a:latin typeface="Tw Cen MT" pitchFamily="34" charset="0"/>
              </a:rPr>
              <a:t>Core Semantics</a:t>
            </a:r>
            <a:endParaRPr lang="en-GB" sz="1400" b="1">
              <a:latin typeface="Tw Cen MT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519613" y="4471988"/>
            <a:ext cx="785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 b="1">
                <a:latin typeface="Tw Cen MT" pitchFamily="34" charset="0"/>
              </a:rPr>
              <a:t>Inflection</a:t>
            </a:r>
            <a:endParaRPr lang="en-GB" sz="1400" b="1">
              <a:latin typeface="Tw Cen MT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747963" y="3438525"/>
            <a:ext cx="2752725" cy="1419225"/>
          </a:xfrm>
          <a:prstGeom prst="rect">
            <a:avLst/>
          </a:prstGeom>
          <a:noFill/>
          <a:ln w="508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6343650" y="3119438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6286500" y="2909888"/>
            <a:ext cx="2357438" cy="4286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23" name="Straight Connector 22"/>
          <p:cNvCxnSpPr/>
          <p:nvPr/>
        </p:nvCxnSpPr>
        <p:spPr>
          <a:xfrm rot="5400000">
            <a:off x="6629400" y="3119438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6924675" y="3119438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7210425" y="3119438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7496175" y="3119438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8067675" y="3119438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7781925" y="3119438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272213" y="2928938"/>
            <a:ext cx="214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C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553200" y="2936875"/>
            <a:ext cx="214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C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829425" y="2936875"/>
            <a:ext cx="214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C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410450" y="2936875"/>
            <a:ext cx="214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C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7696200" y="2936875"/>
            <a:ext cx="214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C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7981950" y="2936875"/>
            <a:ext cx="214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C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7124700" y="2936875"/>
            <a:ext cx="214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V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8243888" y="2857500"/>
            <a:ext cx="542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>
                <a:latin typeface="Tw Cen MT" pitchFamily="34" charset="0"/>
              </a:rPr>
              <a:t>Syl.</a:t>
            </a:r>
          </a:p>
          <a:p>
            <a:r>
              <a:rPr lang="en-GB" sz="1400">
                <a:latin typeface="Tw Cen MT" pitchFamily="34" charset="0"/>
              </a:rPr>
              <a:t>Suf.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 rot="10800000" flipV="1">
            <a:off x="5000625" y="3276600"/>
            <a:ext cx="1214438" cy="285750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3" name="Chart 92"/>
          <p:cNvGraphicFramePr/>
          <p:nvPr/>
        </p:nvGraphicFramePr>
        <p:xfrm>
          <a:off x="6215074" y="4429132"/>
          <a:ext cx="2928926" cy="1643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95" name="Flowchart: Connector 94"/>
          <p:cNvSpPr/>
          <p:nvPr/>
        </p:nvSpPr>
        <p:spPr>
          <a:xfrm>
            <a:off x="7762875" y="5591175"/>
            <a:ext cx="219075" cy="461963"/>
          </a:xfrm>
          <a:prstGeom prst="flowChartConnector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7929563" y="5862638"/>
            <a:ext cx="15001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solidFill>
                  <a:schemeClr val="tx2"/>
                </a:solidFill>
                <a:latin typeface="Tw Cen MT" pitchFamily="34" charset="0"/>
              </a:rPr>
              <a:t>Word-final stops and fricatives</a:t>
            </a:r>
          </a:p>
        </p:txBody>
      </p:sp>
      <p:cxnSp>
        <p:nvCxnSpPr>
          <p:cNvPr id="97" name="Straight Arrow Connector 96"/>
          <p:cNvCxnSpPr/>
          <p:nvPr/>
        </p:nvCxnSpPr>
        <p:spPr>
          <a:xfrm rot="10800000">
            <a:off x="8072438" y="5857875"/>
            <a:ext cx="214312" cy="71438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1500188" y="4071938"/>
            <a:ext cx="1643062" cy="500062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>
            <a:spLocks noChangeArrowheads="1"/>
          </p:cNvSpPr>
          <p:nvPr/>
        </p:nvSpPr>
        <p:spPr bwMode="auto">
          <a:xfrm>
            <a:off x="500063" y="3786188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solidFill>
                  <a:schemeClr val="tx2"/>
                </a:solidFill>
                <a:latin typeface="Tw Cen MT" pitchFamily="34" charset="0"/>
              </a:rPr>
              <a:t>Semantics</a:t>
            </a:r>
          </a:p>
        </p:txBody>
      </p:sp>
      <p:cxnSp>
        <p:nvCxnSpPr>
          <p:cNvPr id="113" name="Straight Arrow Connector 112"/>
          <p:cNvCxnSpPr/>
          <p:nvPr/>
        </p:nvCxnSpPr>
        <p:spPr>
          <a:xfrm rot="16200000" flipH="1">
            <a:off x="2696369" y="2497932"/>
            <a:ext cx="592137" cy="3841750"/>
          </a:xfrm>
          <a:prstGeom prst="bentConnector3">
            <a:avLst>
              <a:gd name="adj1" fmla="val 177138"/>
            </a:avLst>
          </a:prstGeom>
          <a:ln w="254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>
            <a:spLocks noChangeArrowheads="1"/>
          </p:cNvSpPr>
          <p:nvPr/>
        </p:nvSpPr>
        <p:spPr bwMode="auto">
          <a:xfrm>
            <a:off x="6357938" y="3571875"/>
            <a:ext cx="24288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solidFill>
                  <a:srgbClr val="FF0000"/>
                </a:solidFill>
                <a:latin typeface="Tw Cen MT" pitchFamily="34" charset="0"/>
              </a:rPr>
              <a:t>SLI = weaker phonological representations</a:t>
            </a:r>
          </a:p>
        </p:txBody>
      </p:sp>
      <p:sp>
        <p:nvSpPr>
          <p:cNvPr id="142" name="Rounded Rectangle 141"/>
          <p:cNvSpPr/>
          <p:nvPr/>
        </p:nvSpPr>
        <p:spPr>
          <a:xfrm>
            <a:off x="3170238" y="4457700"/>
            <a:ext cx="1336675" cy="300038"/>
          </a:xfrm>
          <a:prstGeom prst="round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3" name="Rounded Rectangle 142"/>
          <p:cNvSpPr/>
          <p:nvPr/>
        </p:nvSpPr>
        <p:spPr>
          <a:xfrm>
            <a:off x="4598988" y="4448175"/>
            <a:ext cx="615950" cy="300038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4" name="Rounded Rectangle 143"/>
          <p:cNvSpPr/>
          <p:nvPr/>
        </p:nvSpPr>
        <p:spPr>
          <a:xfrm>
            <a:off x="3305175" y="3576638"/>
            <a:ext cx="1658938" cy="300037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  <p:custDataLst>
      <p:tags r:id="rId1"/>
    </p:custDataLst>
  </p:cSld>
  <p:clrMapOvr>
    <a:masterClrMapping/>
  </p:clrMapOvr>
  <p:transition advTm="65229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6" grpId="0"/>
      <p:bldP spid="17" grpId="0"/>
      <p:bldP spid="19" grpId="0" animBg="1"/>
      <p:bldP spid="29" grpId="0"/>
      <p:bldP spid="29" grpId="1"/>
      <p:bldP spid="95" grpId="0" animBg="1"/>
      <p:bldP spid="96" grpId="0"/>
      <p:bldP spid="105" grpId="0"/>
      <p:bldP spid="105" grpId="1"/>
      <p:bldP spid="134" grpId="0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mtClean="0"/>
              <a:t>Joanisse &amp; Seidenberg (1999)</a:t>
            </a:r>
          </a:p>
        </p:txBody>
      </p:sp>
      <p:pic>
        <p:nvPicPr>
          <p:cNvPr id="6" name="Content Placeholder 5" descr="JS.jpg"/>
          <p:cNvPicPr>
            <a:picLocks noGrp="1" noChangeAspect="1"/>
          </p:cNvPicPr>
          <p:nvPr>
            <p:ph sz="quarter" idx="1"/>
          </p:nvPr>
        </p:nvPicPr>
        <p:blipFill>
          <a:blip r:embed="rId4" cstate="print"/>
          <a:stretch>
            <a:fillRect/>
          </a:stretch>
        </p:blipFill>
        <p:spPr>
          <a:xfrm>
            <a:off x="1857357" y="2428868"/>
            <a:ext cx="5143535" cy="2143140"/>
          </a:xfr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043363" y="3248025"/>
            <a:ext cx="1457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latin typeface="Tw Cen MT" pitchFamily="34" charset="0"/>
              </a:rPr>
              <a:t>Hidden Layer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338513" y="3987800"/>
            <a:ext cx="1162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latin typeface="Tw Cen MT" pitchFamily="34" charset="0"/>
              </a:rPr>
              <a:t>Semantics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157788" y="4000500"/>
            <a:ext cx="16430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b="1">
                <a:latin typeface="Tw Cen MT" pitchFamily="34" charset="0"/>
              </a:rPr>
              <a:t>Phonology Input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90725" y="3938588"/>
            <a:ext cx="819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 b="1">
                <a:latin typeface="Tw Cen MT" pitchFamily="34" charset="0"/>
              </a:rPr>
              <a:t>Cleanup</a:t>
            </a:r>
          </a:p>
          <a:p>
            <a:r>
              <a:rPr lang="en-GB" sz="1200" b="1">
                <a:latin typeface="Tw Cen MT" pitchFamily="34" charset="0"/>
              </a:rPr>
              <a:t>Units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852738" y="2538413"/>
            <a:ext cx="819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 b="1">
                <a:latin typeface="Tw Cen MT" pitchFamily="34" charset="0"/>
              </a:rPr>
              <a:t>Cleanup</a:t>
            </a:r>
          </a:p>
          <a:p>
            <a:r>
              <a:rPr lang="en-GB" sz="1200" b="1">
                <a:latin typeface="Tw Cen MT" pitchFamily="34" charset="0"/>
              </a:rPr>
              <a:t>Units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919538" y="2600325"/>
            <a:ext cx="17954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b="1">
                <a:latin typeface="Tw Cen MT" pitchFamily="34" charset="0"/>
              </a:rPr>
              <a:t>Phonology Output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6200775" y="1862138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6143625" y="1652588"/>
            <a:ext cx="2857500" cy="4286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6486525" y="1862138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6781800" y="1862138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7067550" y="1862138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7353300" y="1862138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7924800" y="1862138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7639050" y="1862138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129338" y="1671638"/>
            <a:ext cx="214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C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410325" y="1679575"/>
            <a:ext cx="214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C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686550" y="1679575"/>
            <a:ext cx="214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C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8115300" y="1679575"/>
            <a:ext cx="214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C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553325" y="1679575"/>
            <a:ext cx="214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C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839075" y="1679575"/>
            <a:ext cx="214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C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981825" y="1679575"/>
            <a:ext cx="214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V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258050" y="1679575"/>
            <a:ext cx="214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V</a:t>
            </a:r>
          </a:p>
        </p:txBody>
      </p:sp>
      <p:cxnSp>
        <p:nvCxnSpPr>
          <p:cNvPr id="29" name="Straight Connector 28"/>
          <p:cNvCxnSpPr/>
          <p:nvPr/>
        </p:nvCxnSpPr>
        <p:spPr>
          <a:xfrm rot="5400000">
            <a:off x="8201025" y="1862138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8253413" y="1862138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8743950" y="1676400"/>
            <a:ext cx="214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C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8448675" y="1676400"/>
            <a:ext cx="214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V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8505825" y="1862138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10" idx="3"/>
          </p:cNvCxnSpPr>
          <p:nvPr/>
        </p:nvCxnSpPr>
        <p:spPr>
          <a:xfrm rot="10800000" flipV="1">
            <a:off x="5715000" y="2214563"/>
            <a:ext cx="1357313" cy="555625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3886200" y="2562225"/>
            <a:ext cx="1747838" cy="428625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37" name="Straight Arrow Connector 36"/>
          <p:cNvCxnSpPr/>
          <p:nvPr/>
        </p:nvCxnSpPr>
        <p:spPr>
          <a:xfrm rot="5400000">
            <a:off x="5929313" y="2428875"/>
            <a:ext cx="1571625" cy="1285875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5081588" y="3948113"/>
            <a:ext cx="1747837" cy="428625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6" name="Rounded Rectangle 45"/>
          <p:cNvSpPr/>
          <p:nvPr/>
        </p:nvSpPr>
        <p:spPr>
          <a:xfrm>
            <a:off x="3049588" y="3948113"/>
            <a:ext cx="1716087" cy="428625"/>
          </a:xfrm>
          <a:prstGeom prst="round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1438" y="2428875"/>
            <a:ext cx="25717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 err="1">
                <a:solidFill>
                  <a:schemeClr val="accent6"/>
                </a:solidFill>
                <a:latin typeface="+mn-lt"/>
              </a:rPr>
              <a:t>Localist</a:t>
            </a:r>
            <a:r>
              <a:rPr lang="en-GB" sz="1600" dirty="0">
                <a:solidFill>
                  <a:schemeClr val="accent6"/>
                </a:solidFill>
                <a:latin typeface="+mn-lt"/>
              </a:rPr>
              <a:t> Semantics (600 units)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accent6"/>
                </a:solidFill>
                <a:latin typeface="+mn-lt"/>
              </a:rPr>
              <a:t> + 1 Past Tense unit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714375" y="3000375"/>
            <a:ext cx="2357438" cy="857250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2071688" y="4706938"/>
            <a:ext cx="12049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solidFill>
                  <a:srgbClr val="FF0000"/>
                </a:solidFill>
                <a:latin typeface="Tw Cen MT" pitchFamily="34" charset="0"/>
              </a:rPr>
              <a:t>Severed connections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000375" y="4805363"/>
            <a:ext cx="19288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solidFill>
                  <a:srgbClr val="FF0000"/>
                </a:solidFill>
                <a:latin typeface="Tw Cen MT" pitchFamily="34" charset="0"/>
              </a:rPr>
              <a:t>+  Gaussian noise</a:t>
            </a:r>
          </a:p>
        </p:txBody>
      </p:sp>
      <p:sp>
        <p:nvSpPr>
          <p:cNvPr id="54" name="Oval 53"/>
          <p:cNvSpPr/>
          <p:nvPr/>
        </p:nvSpPr>
        <p:spPr>
          <a:xfrm>
            <a:off x="2781300" y="3971925"/>
            <a:ext cx="123825" cy="357188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5" name="Oval 54"/>
          <p:cNvSpPr/>
          <p:nvPr/>
        </p:nvSpPr>
        <p:spPr>
          <a:xfrm>
            <a:off x="2981325" y="3910013"/>
            <a:ext cx="1857375" cy="538162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3624263" y="2571750"/>
            <a:ext cx="123825" cy="357188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857250" y="3214688"/>
            <a:ext cx="20716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solidFill>
                  <a:srgbClr val="FF0000"/>
                </a:solidFill>
                <a:latin typeface="Tw Cen MT" pitchFamily="34" charset="0"/>
              </a:rPr>
              <a:t>Phonological lesion  =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2724150" y="3071813"/>
            <a:ext cx="12049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solidFill>
                  <a:srgbClr val="FF0000"/>
                </a:solidFill>
                <a:latin typeface="Tw Cen MT" pitchFamily="34" charset="0"/>
              </a:rPr>
              <a:t>Severed connections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428625" y="4805363"/>
            <a:ext cx="17859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solidFill>
                  <a:srgbClr val="FF0000"/>
                </a:solidFill>
                <a:latin typeface="Tw Cen MT" pitchFamily="34" charset="0"/>
              </a:rPr>
              <a:t>Semantic lesion  =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 rot="5400000" flipH="1" flipV="1">
            <a:off x="3433763" y="3119437"/>
            <a:ext cx="376238" cy="100013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16200000" flipV="1">
            <a:off x="2678907" y="4536281"/>
            <a:ext cx="500062" cy="142875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5400000" flipH="1" flipV="1">
            <a:off x="3031332" y="4541044"/>
            <a:ext cx="357187" cy="276225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7143750" y="2428875"/>
            <a:ext cx="20002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accent6"/>
                </a:solidFill>
                <a:latin typeface="+mn-lt"/>
              </a:rPr>
              <a:t>Distributed Phonology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accent6"/>
                </a:solidFill>
                <a:latin typeface="+mn-lt"/>
              </a:rPr>
              <a:t>(162 units)</a:t>
            </a:r>
          </a:p>
        </p:txBody>
      </p:sp>
      <p:sp>
        <p:nvSpPr>
          <p:cNvPr id="76" name="Content Placeholder 2"/>
          <p:cNvSpPr txBox="1">
            <a:spLocks/>
          </p:cNvSpPr>
          <p:nvPr/>
        </p:nvSpPr>
        <p:spPr>
          <a:xfrm>
            <a:off x="612775" y="1528763"/>
            <a:ext cx="8153400" cy="557212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GB" sz="2400" dirty="0">
                <a:latin typeface="+mn-lt"/>
              </a:rPr>
              <a:t>Past Tense after brain injury</a:t>
            </a: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GB" sz="2400" dirty="0">
                <a:latin typeface="+mn-lt"/>
              </a:rPr>
              <a:t>Phonology Input, Semantics, </a:t>
            </a:r>
            <a:r>
              <a:rPr lang="en-GB" sz="2400" dirty="0">
                <a:latin typeface="+mn-lt"/>
                <a:sym typeface="Wingdings" pitchFamily="2" charset="2"/>
              </a:rPr>
              <a:t>Phonology Output</a:t>
            </a: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defRPr/>
            </a:pPr>
            <a:endParaRPr lang="en-GB" sz="2900" dirty="0">
              <a:latin typeface="+mn-lt"/>
              <a:sym typeface="Wingdings" pitchFamily="2" charset="2"/>
            </a:endParaRP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lang="en-GB" sz="2900" dirty="0">
              <a:latin typeface="+mn-lt"/>
              <a:sym typeface="Wingdings" pitchFamily="2" charset="2"/>
            </a:endParaRP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defRPr/>
            </a:pPr>
            <a:endParaRPr lang="en-GB" sz="2900" dirty="0">
              <a:latin typeface="+mn-lt"/>
              <a:sym typeface="Wingdings" pitchFamily="2" charset="2"/>
            </a:endParaRP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defRPr/>
            </a:pPr>
            <a:endParaRPr lang="en-GB" sz="2900" dirty="0">
              <a:latin typeface="+mn-lt"/>
              <a:sym typeface="Wingdings" pitchFamily="2" charset="2"/>
            </a:endParaRP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defRPr/>
            </a:pPr>
            <a:endParaRPr lang="en-GB" sz="2900" dirty="0">
              <a:latin typeface="+mn-lt"/>
              <a:sym typeface="Wingdings" pitchFamily="2" charset="2"/>
            </a:endParaRP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defRPr/>
            </a:pPr>
            <a:endParaRPr lang="en-GB" sz="2900" dirty="0">
              <a:latin typeface="+mn-lt"/>
              <a:sym typeface="Wingdings" pitchFamily="2" charset="2"/>
            </a:endParaRP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GB" sz="2400" dirty="0">
                <a:latin typeface="+mn-lt"/>
                <a:sym typeface="Wingdings" pitchFamily="2" charset="2"/>
              </a:rPr>
              <a:t>Implications</a:t>
            </a:r>
            <a:endParaRPr lang="en-GB" sz="2400" dirty="0">
              <a:latin typeface="+mn-lt"/>
            </a:endParaRPr>
          </a:p>
          <a:p>
            <a:pPr marL="640080" lvl="1" indent="-274320" fontAlgn="auto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defRPr/>
            </a:pPr>
            <a:r>
              <a:rPr lang="en-GB" sz="2400" dirty="0">
                <a:latin typeface="+mn-lt"/>
              </a:rPr>
              <a:t>“Double dissociation” for irregulars and past tenses of nonce words</a:t>
            </a:r>
          </a:p>
          <a:p>
            <a:pPr marL="640080" lvl="1" indent="-274320" fontAlgn="auto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defRPr/>
            </a:pPr>
            <a:r>
              <a:rPr lang="en-GB" sz="2400" dirty="0">
                <a:latin typeface="+mn-lt"/>
              </a:rPr>
              <a:t>Phonological lesions ~ Parkinson’s disease/ Anterior lesion</a:t>
            </a:r>
          </a:p>
          <a:p>
            <a:pPr marL="640080" lvl="1" indent="-274320" fontAlgn="auto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defRPr/>
            </a:pPr>
            <a:r>
              <a:rPr lang="en-GB" sz="2400" dirty="0">
                <a:latin typeface="+mn-lt"/>
              </a:rPr>
              <a:t>Semantic lesions ~Alzheimer’s disease/ Posterior aphasia</a:t>
            </a:r>
            <a:endParaRPr lang="en-GB" sz="2600" dirty="0">
              <a:latin typeface="+mn-lt"/>
            </a:endParaRP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lang="en-GB" sz="2900" dirty="0">
              <a:latin typeface="+mn-lt"/>
            </a:endParaRP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lang="en-GB" sz="2900" dirty="0">
              <a:latin typeface="+mn-lt"/>
            </a:endParaRP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lang="en-GB" sz="2900" dirty="0">
              <a:latin typeface="+mn-lt"/>
            </a:endParaRP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lang="en-GB" sz="29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advTm="28608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2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8" grpId="0"/>
      <p:bldP spid="31" grpId="0"/>
      <p:bldP spid="32" grpId="0"/>
      <p:bldP spid="35" grpId="0" animBg="1"/>
      <p:bldP spid="44" grpId="0" animBg="1"/>
      <p:bldP spid="46" grpId="0" animBg="1"/>
      <p:bldP spid="46" grpId="1" animBg="1"/>
      <p:bldP spid="48" grpId="0"/>
      <p:bldP spid="48" grpId="1"/>
      <p:bldP spid="52" grpId="0"/>
      <p:bldP spid="53" grpId="0"/>
      <p:bldP spid="54" grpId="0" animBg="1"/>
      <p:bldP spid="55" grpId="0" animBg="1"/>
      <p:bldP spid="56" grpId="0" animBg="1"/>
      <p:bldP spid="57" grpId="0"/>
      <p:bldP spid="59" grpId="0"/>
      <p:bldP spid="60" grpId="0"/>
      <p:bldP spid="73" grpId="0"/>
      <p:bldP spid="76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mtClean="0"/>
              <a:t>Plunkett &amp; Juola (1999)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90061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200" smtClean="0"/>
              <a:t>Acquisition of verb Past tense and noun Plural</a:t>
            </a:r>
          </a:p>
          <a:p>
            <a:pPr>
              <a:lnSpc>
                <a:spcPct val="80000"/>
              </a:lnSpc>
            </a:pPr>
            <a:r>
              <a:rPr lang="en-GB" sz="2200" smtClean="0"/>
              <a:t>Phonology </a:t>
            </a:r>
            <a:r>
              <a:rPr lang="en-GB" sz="2200" smtClean="0">
                <a:sym typeface="Wingdings" pitchFamily="2" charset="2"/>
              </a:rPr>
              <a:t> Phonology</a:t>
            </a:r>
          </a:p>
          <a:p>
            <a:pPr>
              <a:lnSpc>
                <a:spcPct val="80000"/>
              </a:lnSpc>
            </a:pPr>
            <a:endParaRPr lang="en-GB" sz="220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endParaRPr lang="en-GB" sz="220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endParaRPr lang="en-GB" sz="2200" smtClean="0">
              <a:sym typeface="Wingdings" pitchFamily="2" charset="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220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endParaRPr lang="en-GB" sz="2200" smtClean="0">
              <a:sym typeface="Wingdings" pitchFamily="2" charset="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2200" smtClean="0">
              <a:sym typeface="Wingdings" pitchFamily="2" charset="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2200" smtClean="0">
              <a:sym typeface="Wingdings" pitchFamily="2" charset="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220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GB" sz="2200" smtClean="0">
                <a:sym typeface="Wingdings" pitchFamily="2" charset="2"/>
              </a:rPr>
              <a:t>Implications:</a:t>
            </a:r>
          </a:p>
          <a:p>
            <a:pPr lvl="1">
              <a:lnSpc>
                <a:spcPct val="80000"/>
              </a:lnSpc>
            </a:pPr>
            <a:r>
              <a:rPr lang="en-GB" sz="2000" smtClean="0">
                <a:sym typeface="Wingdings" pitchFamily="2" charset="2"/>
              </a:rPr>
              <a:t>Regular plural &gt; regular past tense</a:t>
            </a:r>
          </a:p>
          <a:p>
            <a:pPr lvl="1">
              <a:lnSpc>
                <a:spcPct val="80000"/>
              </a:lnSpc>
            </a:pPr>
            <a:r>
              <a:rPr lang="en-GB" sz="2000" smtClean="0">
                <a:sym typeface="Wingdings" pitchFamily="2" charset="2"/>
              </a:rPr>
              <a:t>Overregularisation nouns &gt; overregularisation verbs</a:t>
            </a:r>
            <a:endParaRPr lang="en-GB" sz="210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endParaRPr lang="en-GB" sz="2200" smtClean="0"/>
          </a:p>
          <a:p>
            <a:pPr>
              <a:lnSpc>
                <a:spcPct val="80000"/>
              </a:lnSpc>
            </a:pPr>
            <a:endParaRPr lang="en-GB" sz="2200" smtClean="0"/>
          </a:p>
          <a:p>
            <a:pPr>
              <a:lnSpc>
                <a:spcPct val="80000"/>
              </a:lnSpc>
            </a:pPr>
            <a:endParaRPr lang="en-GB" sz="2200" smtClean="0"/>
          </a:p>
          <a:p>
            <a:pPr>
              <a:lnSpc>
                <a:spcPct val="80000"/>
              </a:lnSpc>
            </a:pPr>
            <a:endParaRPr lang="en-GB" sz="2200" smtClean="0"/>
          </a:p>
        </p:txBody>
      </p:sp>
      <p:pic>
        <p:nvPicPr>
          <p:cNvPr id="35" name="Picture 34" descr="PJ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71737" y="2718915"/>
            <a:ext cx="4143403" cy="221028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000500" y="3576638"/>
            <a:ext cx="16430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latin typeface="Tw Cen MT" pitchFamily="34" charset="0"/>
              </a:rPr>
              <a:t>Hidden Layer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714750" y="2900363"/>
            <a:ext cx="19288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latin typeface="Tw Cen MT" pitchFamily="34" charset="0"/>
              </a:rPr>
              <a:t>Phonology Output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3370263" y="4324350"/>
            <a:ext cx="18446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latin typeface="Tw Cen MT" pitchFamily="34" charset="0"/>
              </a:rPr>
              <a:t>Phonology Input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349875" y="4244975"/>
            <a:ext cx="9874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b="1">
                <a:latin typeface="Tw Cen MT" pitchFamily="34" charset="0"/>
              </a:rPr>
              <a:t>Target</a:t>
            </a:r>
          </a:p>
          <a:p>
            <a:r>
              <a:rPr lang="en-GB" sz="1400" b="1">
                <a:latin typeface="Tw Cen MT" pitchFamily="34" charset="0"/>
              </a:rPr>
              <a:t>Inflection</a:t>
            </a:r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142875" y="3724275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85725" y="3514725"/>
            <a:ext cx="2286000" cy="4286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57" name="Straight Connector 56"/>
          <p:cNvCxnSpPr/>
          <p:nvPr/>
        </p:nvCxnSpPr>
        <p:spPr>
          <a:xfrm rot="5400000">
            <a:off x="428625" y="3724275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>
            <a:off x="723900" y="3724275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1009650" y="3724275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>
            <a:off x="1295400" y="3724275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1866900" y="3724275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>
            <a:off x="1581150" y="3724275"/>
            <a:ext cx="447675" cy="9525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71438" y="3533775"/>
            <a:ext cx="2143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C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352425" y="3540125"/>
            <a:ext cx="214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C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628650" y="3540125"/>
            <a:ext cx="214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C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1781175" y="3540125"/>
            <a:ext cx="214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C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1495425" y="3540125"/>
            <a:ext cx="214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C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2073275" y="3540125"/>
            <a:ext cx="214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C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923925" y="3540125"/>
            <a:ext cx="214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V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1203325" y="3546475"/>
            <a:ext cx="214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w Cen MT" pitchFamily="34" charset="0"/>
              </a:rPr>
              <a:t>V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3311525" y="2881313"/>
            <a:ext cx="2286000" cy="428625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2428875" y="3933825"/>
            <a:ext cx="714375" cy="357188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2439988" y="3143250"/>
            <a:ext cx="703262" cy="377825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ounded Rectangle 92"/>
          <p:cNvSpPr/>
          <p:nvPr/>
        </p:nvSpPr>
        <p:spPr>
          <a:xfrm>
            <a:off x="3176588" y="4295775"/>
            <a:ext cx="2109787" cy="428625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4" name="Rounded Rectangle 93"/>
          <p:cNvSpPr/>
          <p:nvPr/>
        </p:nvSpPr>
        <p:spPr>
          <a:xfrm>
            <a:off x="5597525" y="2890838"/>
            <a:ext cx="428625" cy="428625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5" name="Rounded Rectangle 94"/>
          <p:cNvSpPr/>
          <p:nvPr/>
        </p:nvSpPr>
        <p:spPr>
          <a:xfrm>
            <a:off x="5391150" y="4286250"/>
            <a:ext cx="774700" cy="428625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98" name="Straight Connector 97"/>
          <p:cNvCxnSpPr/>
          <p:nvPr/>
        </p:nvCxnSpPr>
        <p:spPr>
          <a:xfrm rot="5400000">
            <a:off x="5594350" y="3097213"/>
            <a:ext cx="385763" cy="1587"/>
          </a:xfrm>
          <a:prstGeom prst="line">
            <a:avLst/>
          </a:prstGeom>
          <a:ln w="31750">
            <a:solidFill>
              <a:schemeClr val="tx2">
                <a:alpha val="56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7215188" y="1790700"/>
            <a:ext cx="164306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solidFill>
                  <a:schemeClr val="accent2"/>
                </a:solidFill>
                <a:latin typeface="Tw Cen MT" pitchFamily="34" charset="0"/>
              </a:rPr>
              <a:t>Two extra phonemes for suffixes:</a:t>
            </a:r>
          </a:p>
          <a:p>
            <a:pPr lvl="1">
              <a:buFont typeface="Arial" charset="0"/>
              <a:buChar char="•"/>
            </a:pPr>
            <a:r>
              <a:rPr lang="en-GB" sz="1600">
                <a:solidFill>
                  <a:schemeClr val="accent2"/>
                </a:solidFill>
                <a:latin typeface="Tw Cen MT" pitchFamily="34" charset="0"/>
              </a:rPr>
              <a:t>   /t/</a:t>
            </a:r>
          </a:p>
          <a:p>
            <a:pPr lvl="1">
              <a:buFont typeface="Arial" charset="0"/>
              <a:buChar char="•"/>
            </a:pPr>
            <a:r>
              <a:rPr lang="en-GB" sz="1600">
                <a:solidFill>
                  <a:schemeClr val="accent2"/>
                </a:solidFill>
                <a:latin typeface="Tw Cen MT" pitchFamily="34" charset="0"/>
              </a:rPr>
              <a:t>   /d/</a:t>
            </a:r>
          </a:p>
          <a:p>
            <a:pPr lvl="1">
              <a:buFont typeface="Arial" charset="0"/>
              <a:buChar char="•"/>
            </a:pPr>
            <a:r>
              <a:rPr lang="en-GB" sz="1600">
                <a:solidFill>
                  <a:schemeClr val="accent2"/>
                </a:solidFill>
                <a:latin typeface="Tw Cen MT" pitchFamily="34" charset="0"/>
              </a:rPr>
              <a:t> /^d/</a:t>
            </a:r>
          </a:p>
          <a:p>
            <a:pPr lvl="1">
              <a:buFont typeface="Arial" charset="0"/>
              <a:buChar char="•"/>
            </a:pPr>
            <a:r>
              <a:rPr lang="en-GB" sz="1600">
                <a:solidFill>
                  <a:schemeClr val="accent2"/>
                </a:solidFill>
                <a:latin typeface="Tw Cen MT" pitchFamily="34" charset="0"/>
              </a:rPr>
              <a:t>   /s/</a:t>
            </a:r>
          </a:p>
          <a:p>
            <a:pPr lvl="1">
              <a:buFont typeface="Arial" charset="0"/>
              <a:buChar char="•"/>
            </a:pPr>
            <a:r>
              <a:rPr lang="en-GB" sz="1600">
                <a:solidFill>
                  <a:schemeClr val="accent2"/>
                </a:solidFill>
                <a:latin typeface="Tw Cen MT" pitchFamily="34" charset="0"/>
              </a:rPr>
              <a:t>   /z/</a:t>
            </a:r>
          </a:p>
          <a:p>
            <a:pPr lvl="1">
              <a:buFont typeface="Arial" charset="0"/>
              <a:buChar char="•"/>
            </a:pPr>
            <a:r>
              <a:rPr lang="en-GB" sz="1600">
                <a:solidFill>
                  <a:schemeClr val="accent2"/>
                </a:solidFill>
                <a:latin typeface="Tw Cen MT" pitchFamily="34" charset="0"/>
              </a:rPr>
              <a:t>  /^z/</a:t>
            </a:r>
          </a:p>
        </p:txBody>
      </p:sp>
      <p:cxnSp>
        <p:nvCxnSpPr>
          <p:cNvPr id="100" name="Straight Arrow Connector 99"/>
          <p:cNvCxnSpPr/>
          <p:nvPr/>
        </p:nvCxnSpPr>
        <p:spPr>
          <a:xfrm rot="10800000" flipV="1">
            <a:off x="6072188" y="2219325"/>
            <a:ext cx="1214437" cy="857250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>
            <a:spLocks noChangeArrowheads="1"/>
          </p:cNvSpPr>
          <p:nvPr/>
        </p:nvSpPr>
        <p:spPr bwMode="auto">
          <a:xfrm>
            <a:off x="7572375" y="4576763"/>
            <a:ext cx="8572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solidFill>
                  <a:schemeClr val="accent2"/>
                </a:solidFill>
                <a:latin typeface="Tw Cen MT" pitchFamily="34" charset="0"/>
              </a:rPr>
              <a:t>2-bits</a:t>
            </a:r>
          </a:p>
        </p:txBody>
      </p:sp>
      <p:cxnSp>
        <p:nvCxnSpPr>
          <p:cNvPr id="106" name="Straight Arrow Connector 105"/>
          <p:cNvCxnSpPr>
            <a:stCxn id="105" idx="1"/>
          </p:cNvCxnSpPr>
          <p:nvPr/>
        </p:nvCxnSpPr>
        <p:spPr>
          <a:xfrm rot="10800000">
            <a:off x="6215063" y="4576763"/>
            <a:ext cx="1357312" cy="168275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advTm="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56" grpId="0" animBg="1"/>
      <p:bldP spid="56" grpId="1" animBg="1"/>
      <p:bldP spid="63" grpId="0"/>
      <p:bldP spid="63" grpId="1"/>
      <p:bldP spid="64" grpId="0"/>
      <p:bldP spid="64" grpId="1"/>
      <p:bldP spid="65" grpId="0"/>
      <p:bldP spid="65" grpId="1"/>
      <p:bldP spid="66" grpId="0"/>
      <p:bldP spid="66" grpId="1"/>
      <p:bldP spid="67" grpId="0"/>
      <p:bldP spid="67" grpId="1"/>
      <p:bldP spid="68" grpId="0"/>
      <p:bldP spid="68" grpId="1"/>
      <p:bldP spid="69" grpId="0"/>
      <p:bldP spid="69" grpId="1"/>
      <p:bldP spid="71" grpId="0"/>
      <p:bldP spid="71" grpId="1"/>
      <p:bldP spid="74" grpId="0" animBg="1"/>
      <p:bldP spid="74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9" grpId="0"/>
      <p:bldP spid="99" grpId="1"/>
      <p:bldP spid="105" grpId="0"/>
      <p:bldP spid="10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mtClean="0"/>
              <a:t>Multiple Inflections Generator: 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2103438"/>
            <a:ext cx="8153400" cy="43497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700" smtClean="0"/>
              <a:t>A general system for inflection</a:t>
            </a:r>
          </a:p>
          <a:p>
            <a:pPr lvl="1">
              <a:lnSpc>
                <a:spcPct val="90000"/>
              </a:lnSpc>
            </a:pPr>
            <a:r>
              <a:rPr lang="en-GB" sz="2400" smtClean="0"/>
              <a:t>Verbs 	(Unmarked forms, Progressive, 3</a:t>
            </a:r>
            <a:r>
              <a:rPr lang="en-GB" sz="2400" baseline="30000" smtClean="0"/>
              <a:t>rd</a:t>
            </a:r>
            <a:r>
              <a:rPr lang="en-GB" sz="2400" smtClean="0"/>
              <a:t> singular, Past 		tense)   </a:t>
            </a:r>
          </a:p>
          <a:p>
            <a:pPr lvl="1">
              <a:lnSpc>
                <a:spcPct val="90000"/>
              </a:lnSpc>
            </a:pPr>
            <a:r>
              <a:rPr lang="en-GB" sz="2400" smtClean="0"/>
              <a:t>Nouns       (Unmarked forms, Plural, Genitive) </a:t>
            </a:r>
          </a:p>
          <a:p>
            <a:pPr lvl="1">
              <a:lnSpc>
                <a:spcPct val="90000"/>
              </a:lnSpc>
            </a:pPr>
            <a:r>
              <a:rPr lang="en-GB" sz="2400" smtClean="0"/>
              <a:t>Adjectives (Unmarked forms, Comparative, Superlative)</a:t>
            </a:r>
          </a:p>
          <a:p>
            <a:pPr>
              <a:lnSpc>
                <a:spcPct val="90000"/>
              </a:lnSpc>
            </a:pPr>
            <a:r>
              <a:rPr lang="en-GB" sz="2700" smtClean="0"/>
              <a:t>Capture differences in the emergence of different inflections in typical development</a:t>
            </a:r>
          </a:p>
          <a:p>
            <a:pPr>
              <a:lnSpc>
                <a:spcPct val="90000"/>
              </a:lnSpc>
            </a:pPr>
            <a:r>
              <a:rPr lang="en-GB" sz="2700" smtClean="0"/>
              <a:t>Capture error patterns for typical development</a:t>
            </a:r>
          </a:p>
          <a:p>
            <a:pPr>
              <a:lnSpc>
                <a:spcPct val="90000"/>
              </a:lnSpc>
            </a:pPr>
            <a:r>
              <a:rPr lang="en-GB" sz="2700" smtClean="0"/>
              <a:t>Explain SLI, capture error patterns</a:t>
            </a:r>
          </a:p>
          <a:p>
            <a:pPr>
              <a:lnSpc>
                <a:spcPct val="90000"/>
              </a:lnSpc>
            </a:pPr>
            <a:r>
              <a:rPr lang="en-GB" sz="2700" smtClean="0"/>
              <a:t>Capture Optional Infinitive (OI)/ Extended-OI account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700" smtClean="0"/>
          </a:p>
        </p:txBody>
      </p:sp>
    </p:spTree>
    <p:custDataLst>
      <p:tags r:id="rId1"/>
    </p:custDataLst>
  </p:cSld>
  <p:clrMapOvr>
    <a:masterClrMapping/>
  </p:clrMapOvr>
  <p:transition advTm="16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GB" smtClean="0"/>
              <a:t>MIG: Architecture</a:t>
            </a:r>
          </a:p>
        </p:txBody>
      </p:sp>
      <p:grpSp>
        <p:nvGrpSpPr>
          <p:cNvPr id="3" name="Group 93"/>
          <p:cNvGrpSpPr>
            <a:grpSpLocks/>
          </p:cNvGrpSpPr>
          <p:nvPr/>
        </p:nvGrpSpPr>
        <p:grpSpPr bwMode="auto">
          <a:xfrm>
            <a:off x="500063" y="2357438"/>
            <a:ext cx="8286750" cy="3571875"/>
            <a:chOff x="974123" y="2357430"/>
            <a:chExt cx="7169777" cy="3571901"/>
          </a:xfrm>
        </p:grpSpPr>
        <p:grpSp>
          <p:nvGrpSpPr>
            <p:cNvPr id="17421" name="Group 70"/>
            <p:cNvGrpSpPr>
              <a:grpSpLocks/>
            </p:cNvGrpSpPr>
            <p:nvPr/>
          </p:nvGrpSpPr>
          <p:grpSpPr bwMode="auto">
            <a:xfrm>
              <a:off x="974123" y="2995354"/>
              <a:ext cx="7169777" cy="2933977"/>
              <a:chOff x="214282" y="2752990"/>
              <a:chExt cx="8763061" cy="3462093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2222064" y="3643092"/>
                <a:ext cx="4366421" cy="64253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600" b="1" dirty="0">
                    <a:solidFill>
                      <a:schemeClr val="tx1"/>
                    </a:solidFill>
                  </a:rPr>
                  <a:t>HIDDEN LAYER</a:t>
                </a:r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214282" y="5572553"/>
                <a:ext cx="1928880" cy="64253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600" b="1" dirty="0">
                    <a:solidFill>
                      <a:schemeClr val="tx1"/>
                    </a:solidFill>
                  </a:rPr>
                  <a:t> SEMANTICS</a:t>
                </a:r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2309359" y="5572553"/>
                <a:ext cx="2929414" cy="64253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600" b="1" dirty="0">
                    <a:solidFill>
                      <a:schemeClr val="tx1"/>
                    </a:solidFill>
                  </a:rPr>
                  <a:t>PHONOLOGY INPUT</a:t>
                </a:r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5366357" y="5572553"/>
                <a:ext cx="1873482" cy="64253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600" b="1" dirty="0">
                    <a:solidFill>
                      <a:schemeClr val="tx1"/>
                    </a:solidFill>
                  </a:rPr>
                  <a:t>GRAMMATICAL CATEGORY</a:t>
                </a:r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7374139" y="5572553"/>
                <a:ext cx="1603204" cy="64253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600" b="1" dirty="0">
                    <a:solidFill>
                      <a:schemeClr val="tx1"/>
                    </a:solidFill>
                  </a:rPr>
                  <a:t>TARGET INFLECTION</a:t>
                </a:r>
              </a:p>
            </p:txBody>
          </p:sp>
          <p:cxnSp>
            <p:nvCxnSpPr>
              <p:cNvPr id="19" name="Straight Arrow Connector 18"/>
              <p:cNvCxnSpPr/>
              <p:nvPr/>
            </p:nvCxnSpPr>
            <p:spPr>
              <a:xfrm flipV="1">
                <a:off x="1285323" y="4529146"/>
                <a:ext cx="2595343" cy="972223"/>
              </a:xfrm>
              <a:prstGeom prst="straightConnector1">
                <a:avLst/>
              </a:prstGeom>
              <a:ln w="69850" cap="rnd" cmpd="sng">
                <a:solidFill>
                  <a:schemeClr val="accent2"/>
                </a:solidFill>
                <a:bevel/>
                <a:headEnd type="none" w="lg" len="lg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rot="5400000" flipH="1" flipV="1">
                <a:off x="3565127" y="4834972"/>
                <a:ext cx="887927" cy="444868"/>
              </a:xfrm>
              <a:prstGeom prst="straightConnector1">
                <a:avLst/>
              </a:prstGeom>
              <a:ln w="69850" cap="rnd" cmpd="sng">
                <a:solidFill>
                  <a:schemeClr val="accent2"/>
                </a:solidFill>
                <a:bevel/>
                <a:headEnd type="none" w="lg" len="lg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 rot="10800000">
                <a:off x="4667998" y="4613442"/>
                <a:ext cx="1618312" cy="887927"/>
              </a:xfrm>
              <a:prstGeom prst="straightConnector1">
                <a:avLst/>
              </a:prstGeom>
              <a:ln w="69850" cap="rnd" cmpd="sng">
                <a:solidFill>
                  <a:schemeClr val="accent2"/>
                </a:solidFill>
                <a:bevel/>
                <a:headEnd type="none" w="lg" len="lg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 rot="10800000">
                <a:off x="5104472" y="4529146"/>
                <a:ext cx="2895840" cy="972223"/>
              </a:xfrm>
              <a:prstGeom prst="straightConnector1">
                <a:avLst/>
              </a:prstGeom>
              <a:ln w="69850" cap="rnd" cmpd="sng">
                <a:solidFill>
                  <a:schemeClr val="accent2"/>
                </a:solidFill>
                <a:bevel/>
                <a:headEnd type="none" w="lg" len="lg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/>
              <p:nvPr/>
            </p:nvCxnSpPr>
            <p:spPr>
              <a:xfrm rot="5400000" flipH="1" flipV="1">
                <a:off x="4035392" y="3145838"/>
                <a:ext cx="786771" cy="1678"/>
              </a:xfrm>
              <a:prstGeom prst="straightConnector1">
                <a:avLst/>
              </a:prstGeom>
              <a:ln w="69850" cap="rnd" cmpd="sng">
                <a:solidFill>
                  <a:schemeClr val="accent2"/>
                </a:solidFill>
                <a:bevel/>
                <a:headEnd type="none" w="lg" len="lg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3" name="Rounded Rectangle 92"/>
            <p:cNvSpPr/>
            <p:nvPr/>
          </p:nvSpPr>
          <p:spPr>
            <a:xfrm>
              <a:off x="3214334" y="2357430"/>
              <a:ext cx="2396794" cy="5445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b="1" dirty="0">
                  <a:solidFill>
                    <a:schemeClr val="tx1"/>
                  </a:solidFill>
                </a:rPr>
                <a:t>PHONOLOGY OUTPUT</a:t>
              </a:r>
            </a:p>
          </p:txBody>
        </p:sp>
      </p:grpSp>
      <p:cxnSp>
        <p:nvCxnSpPr>
          <p:cNvPr id="96" name="Straight Connector 95"/>
          <p:cNvCxnSpPr/>
          <p:nvPr/>
        </p:nvCxnSpPr>
        <p:spPr>
          <a:xfrm rot="5400000">
            <a:off x="2809875" y="5649913"/>
            <a:ext cx="500063" cy="1587"/>
          </a:xfrm>
          <a:prstGeom prst="line">
            <a:avLst/>
          </a:prstGeom>
          <a:ln w="22225">
            <a:solidFill>
              <a:schemeClr val="accent2">
                <a:alpha val="56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5400000">
            <a:off x="3381375" y="5649913"/>
            <a:ext cx="500063" cy="1587"/>
          </a:xfrm>
          <a:prstGeom prst="line">
            <a:avLst/>
          </a:prstGeom>
          <a:ln w="22225">
            <a:solidFill>
              <a:schemeClr val="accent2">
                <a:alpha val="56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5400000">
            <a:off x="3952875" y="5649913"/>
            <a:ext cx="500063" cy="1587"/>
          </a:xfrm>
          <a:prstGeom prst="line">
            <a:avLst/>
          </a:prstGeom>
          <a:ln w="22225">
            <a:solidFill>
              <a:schemeClr val="accent2">
                <a:alpha val="56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5400000">
            <a:off x="4492625" y="5649913"/>
            <a:ext cx="500063" cy="1587"/>
          </a:xfrm>
          <a:prstGeom prst="line">
            <a:avLst/>
          </a:prstGeom>
          <a:ln w="22225">
            <a:solidFill>
              <a:schemeClr val="accent2">
                <a:alpha val="56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5400000">
            <a:off x="3394075" y="2624138"/>
            <a:ext cx="500063" cy="1587"/>
          </a:xfrm>
          <a:prstGeom prst="line">
            <a:avLst/>
          </a:prstGeom>
          <a:ln w="22225">
            <a:solidFill>
              <a:schemeClr val="accent2">
                <a:alpha val="56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5400000">
            <a:off x="3965575" y="2624138"/>
            <a:ext cx="500063" cy="1587"/>
          </a:xfrm>
          <a:prstGeom prst="line">
            <a:avLst/>
          </a:prstGeom>
          <a:ln w="22225">
            <a:solidFill>
              <a:schemeClr val="accent2">
                <a:alpha val="56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5400000">
            <a:off x="4537075" y="2624138"/>
            <a:ext cx="500063" cy="1587"/>
          </a:xfrm>
          <a:prstGeom prst="line">
            <a:avLst/>
          </a:prstGeom>
          <a:ln w="22225">
            <a:solidFill>
              <a:schemeClr val="accent2">
                <a:alpha val="56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5400000">
            <a:off x="5076825" y="2624138"/>
            <a:ext cx="500063" cy="1587"/>
          </a:xfrm>
          <a:prstGeom prst="line">
            <a:avLst/>
          </a:prstGeom>
          <a:ln w="22225">
            <a:solidFill>
              <a:schemeClr val="accent2">
                <a:alpha val="56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5114925"/>
          </a:xfrm>
        </p:spPr>
        <p:txBody>
          <a:bodyPr/>
          <a:lstStyle/>
          <a:p>
            <a:r>
              <a:rPr lang="en-GB" smtClean="0"/>
              <a:t>Phonology, Semantics </a:t>
            </a:r>
            <a:r>
              <a:rPr lang="en-GB" smtClean="0">
                <a:sym typeface="Wingdings" pitchFamily="2" charset="2"/>
              </a:rPr>
              <a:t> Phonology</a:t>
            </a:r>
            <a:endParaRPr lang="en-GB" smtClean="0"/>
          </a:p>
          <a:p>
            <a:pPr lvl="1">
              <a:buFont typeface="Wingdings 2" pitchFamily="18" charset="2"/>
              <a:buNone/>
            </a:pPr>
            <a:endParaRPr lang="en-GB" smtClean="0"/>
          </a:p>
          <a:p>
            <a:pPr>
              <a:buFont typeface="Wingdings" pitchFamily="2" charset="2"/>
              <a:buNone/>
            </a:pPr>
            <a:endParaRPr lang="en-GB" smtClean="0"/>
          </a:p>
          <a:p>
            <a:pPr>
              <a:buFont typeface="Wingdings" pitchFamily="2" charset="2"/>
              <a:buNone/>
            </a:pPr>
            <a:endParaRPr lang="en-GB" smtClean="0"/>
          </a:p>
        </p:txBody>
      </p:sp>
    </p:spTree>
  </p:cSld>
  <p:clrMapOvr>
    <a:masterClrMapping/>
  </p:clrMapOvr>
  <p:transition advTm="4953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3|9.9|26.4|2.3|10.9|3.8|11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18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5|23.1|27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4|10.6|6.9|8.7|2.1|14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2|4.3|11|10.7|0.4|0.3|9.4|9.1|35.5|2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7.3|1.6|1|1.2|14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5|7.7|4|6.5|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17.3|15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3.9|37.8|8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3|33.2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17710</TotalTime>
  <Words>778</Words>
  <Application>Microsoft Office PowerPoint</Application>
  <PresentationFormat>On-screen Show (4:3)</PresentationFormat>
  <Paragraphs>264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Median</vt:lpstr>
      <vt:lpstr>A Connectionist model  of  English inflectional morphology</vt:lpstr>
      <vt:lpstr>Overview</vt:lpstr>
      <vt:lpstr>Rumerhalt &amp; McClelland (1986)</vt:lpstr>
      <vt:lpstr>Plunkett &amp; Marchman (1991,1993)</vt:lpstr>
      <vt:lpstr>Hoeffner &amp; McClelland (1993)</vt:lpstr>
      <vt:lpstr>Joanisse &amp; Seidenberg (1999)</vt:lpstr>
      <vt:lpstr>Plunkett &amp; Juola (1999)</vt:lpstr>
      <vt:lpstr>Multiple Inflections Generator: Aims</vt:lpstr>
      <vt:lpstr>MIG: Architecture</vt:lpstr>
      <vt:lpstr>MIG: Training set</vt:lpstr>
      <vt:lpstr>MIG: Results: Normal model            (1)  </vt:lpstr>
      <vt:lpstr>MIG: Results: Normal model            (2)</vt:lpstr>
      <vt:lpstr>MIG: Results: Normal model            (3)</vt:lpstr>
      <vt:lpstr>MIG: Results: Normal model            (4)</vt:lpstr>
      <vt:lpstr>MIG: Results: Impaired model</vt:lpstr>
      <vt:lpstr>Summary/ Conclusions</vt:lpstr>
      <vt:lpstr>Thank you! </vt:lpstr>
    </vt:vector>
  </TitlesOfParts>
  <Company>birkbeck psychology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Connectionist modelling of Specific Language Impairment</dc:title>
  <dc:creator>tkaraminis</dc:creator>
  <cp:lastModifiedBy>tkaraminis</cp:lastModifiedBy>
  <cp:revision>1241</cp:revision>
  <dcterms:created xsi:type="dcterms:W3CDTF">2008-03-02T17:52:10Z</dcterms:created>
  <dcterms:modified xsi:type="dcterms:W3CDTF">2008-12-10T16:45:15Z</dcterms:modified>
</cp:coreProperties>
</file>